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57" r:id="rId3"/>
    <p:sldId id="275" r:id="rId4"/>
    <p:sldId id="273" r:id="rId5"/>
    <p:sldId id="261" r:id="rId6"/>
    <p:sldId id="268" r:id="rId7"/>
    <p:sldId id="263" r:id="rId8"/>
    <p:sldId id="277" r:id="rId9"/>
    <p:sldId id="267" r:id="rId10"/>
    <p:sldId id="276" r:id="rId11"/>
    <p:sldId id="272" r:id="rId12"/>
    <p:sldId id="269" r:id="rId13"/>
    <p:sldId id="271" r:id="rId14"/>
    <p:sldId id="278"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112" autoAdjust="0"/>
  </p:normalViewPr>
  <p:slideViewPr>
    <p:cSldViewPr snapToGrid="0">
      <p:cViewPr varScale="1">
        <p:scale>
          <a:sx n="49" d="100"/>
          <a:sy n="49" d="100"/>
        </p:scale>
        <p:origin x="1022" y="58"/>
      </p:cViewPr>
      <p:guideLst/>
    </p:cSldViewPr>
  </p:slideViewPr>
  <p:notesTextViewPr>
    <p:cViewPr>
      <p:scale>
        <a:sx n="1" d="1"/>
        <a:sy n="1" d="1"/>
      </p:scale>
      <p:origin x="0" y="0"/>
    </p:cViewPr>
  </p:notesTextViewPr>
  <p:notesViewPr>
    <p:cSldViewPr snapToGrid="0">
      <p:cViewPr varScale="1">
        <p:scale>
          <a:sx n="64" d="100"/>
          <a:sy n="64" d="100"/>
        </p:scale>
        <p:origin x="3192" y="8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26B976A-47DA-FA8D-4813-B25BEC42C2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A557048-2FA1-FE47-17CB-11452536EA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589F2D-8FB7-4903-8D42-AADE83F0BBD2}" type="datetimeFigureOut">
              <a:rPr lang="zh-CN" altLang="en-US" smtClean="0"/>
              <a:t>2024/8/12</a:t>
            </a:fld>
            <a:endParaRPr lang="zh-CN" altLang="en-US"/>
          </a:p>
        </p:txBody>
      </p:sp>
      <p:sp>
        <p:nvSpPr>
          <p:cNvPr id="4" name="页脚占位符 3">
            <a:extLst>
              <a:ext uri="{FF2B5EF4-FFF2-40B4-BE49-F238E27FC236}">
                <a16:creationId xmlns:a16="http://schemas.microsoft.com/office/drawing/2014/main" id="{FA6748CD-4FF2-8916-964B-D5C13202DF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860C7C0-D4D9-B8A8-E168-89F7C767C8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57F63C-3155-431C-A060-32DD88E80615}" type="slidenum">
              <a:rPr lang="zh-CN" altLang="en-US" smtClean="0"/>
              <a:t>‹#›</a:t>
            </a:fld>
            <a:endParaRPr lang="zh-CN" altLang="en-US"/>
          </a:p>
        </p:txBody>
      </p:sp>
    </p:spTree>
    <p:extLst>
      <p:ext uri="{BB962C8B-B14F-4D97-AF65-F5344CB8AC3E}">
        <p14:creationId xmlns:p14="http://schemas.microsoft.com/office/powerpoint/2010/main" val="1631050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6A881-A9EB-4833-87A8-47E7A3C5B690}" type="datetimeFigureOut">
              <a:rPr lang="zh-CN" altLang="en-US" smtClean="0"/>
              <a:t>2024/8/12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CB948-6EFE-49C7-8AC9-B2B77A684E83}" type="slidenum">
              <a:rPr lang="zh-CN" altLang="en-US" smtClean="0"/>
              <a:t>‹#›</a:t>
            </a:fld>
            <a:endParaRPr lang="zh-CN" altLang="en-US"/>
          </a:p>
        </p:txBody>
      </p:sp>
    </p:spTree>
    <p:extLst>
      <p:ext uri="{BB962C8B-B14F-4D97-AF65-F5344CB8AC3E}">
        <p14:creationId xmlns:p14="http://schemas.microsoft.com/office/powerpoint/2010/main" val="3983268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各位评委老师好，我们小组开发的系统名为“悠坐宝”，一款基于</a:t>
            </a:r>
            <a:r>
              <a:rPr lang="en-US" altLang="zh-CN" sz="1200" kern="1200" dirty="0">
                <a:solidFill>
                  <a:schemeClr val="tx1"/>
                </a:solidFill>
                <a:effectLst/>
                <a:latin typeface="+mn-lt"/>
                <a:ea typeface="+mn-ea"/>
                <a:cs typeface="+mn-cs"/>
              </a:rPr>
              <a:t>BLE</a:t>
            </a:r>
            <a:r>
              <a:rPr lang="zh-CN" altLang="zh-CN" sz="1200" kern="1200" dirty="0">
                <a:solidFill>
                  <a:schemeClr val="tx1"/>
                </a:solidFill>
                <a:effectLst/>
                <a:latin typeface="+mn-lt"/>
                <a:ea typeface="+mn-ea"/>
                <a:cs typeface="+mn-cs"/>
              </a:rPr>
              <a:t>的无感坐姿监测系统。</a:t>
            </a:r>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1</a:t>
            </a:fld>
            <a:endParaRPr lang="zh-CN" altLang="en-US"/>
          </a:p>
        </p:txBody>
      </p:sp>
    </p:spTree>
    <p:extLst>
      <p:ext uri="{BB962C8B-B14F-4D97-AF65-F5344CB8AC3E}">
        <p14:creationId xmlns:p14="http://schemas.microsoft.com/office/powerpoint/2010/main" val="1146578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利用这五条标准的数据结果，系统就可以判断用户目前正处在哪个坐姿情况。例如，当标准一的结果小于</a:t>
            </a:r>
            <a:r>
              <a:rPr lang="en-US" altLang="zh-CN" sz="1200" kern="1200" dirty="0">
                <a:solidFill>
                  <a:schemeClr val="tx1"/>
                </a:solidFill>
                <a:effectLst/>
                <a:latin typeface="+mn-lt"/>
                <a:ea typeface="+mn-ea"/>
                <a:cs typeface="+mn-cs"/>
              </a:rPr>
              <a:t>200</a:t>
            </a:r>
            <a:r>
              <a:rPr lang="zh-CN" altLang="zh-CN" sz="1200" kern="1200" dirty="0">
                <a:solidFill>
                  <a:schemeClr val="tx1"/>
                </a:solidFill>
                <a:effectLst/>
                <a:latin typeface="+mn-lt"/>
                <a:ea typeface="+mn-ea"/>
                <a:cs typeface="+mn-cs"/>
              </a:rPr>
              <a:t>时，系统就会判断用户目前正处在起身状态。</a:t>
            </a:r>
            <a:r>
              <a:rPr lang="zh-CN" altLang="en-US" sz="1200" kern="1200" dirty="0">
                <a:solidFill>
                  <a:schemeClr val="tx1"/>
                </a:solidFill>
                <a:effectLst/>
                <a:latin typeface="+mn-lt"/>
                <a:ea typeface="+mn-ea"/>
                <a:cs typeface="+mn-cs"/>
              </a:rPr>
              <a:t>为了提升评估准确率，我们使用了滑动窗口算法，将接收到的数据进行分组，并把每组中被判断最多的姿势确定为结果姿势。</a:t>
            </a:r>
            <a:r>
              <a:rPr lang="zh-CN" altLang="zh-CN" sz="1200" kern="1200" dirty="0">
                <a:solidFill>
                  <a:schemeClr val="tx1"/>
                </a:solidFill>
                <a:effectLst/>
                <a:latin typeface="+mn-lt"/>
                <a:ea typeface="+mn-ea"/>
                <a:cs typeface="+mn-cs"/>
              </a:rPr>
              <a:t>此外，该算法还采用适度容忍策略，只有错误坐姿持续一段时间，才适当提醒。</a:t>
            </a:r>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10</a:t>
            </a:fld>
            <a:endParaRPr lang="zh-CN" altLang="en-US"/>
          </a:p>
        </p:txBody>
      </p:sp>
    </p:spTree>
    <p:extLst>
      <p:ext uri="{BB962C8B-B14F-4D97-AF65-F5344CB8AC3E}">
        <p14:creationId xmlns:p14="http://schemas.microsoft.com/office/powerpoint/2010/main" val="3397571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客户端小程序可以在蓝牙连接后，开始使用坐姿监测功能。并且可以在用户个人中心中，查看历史使用数据。</a:t>
            </a:r>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11</a:t>
            </a:fld>
            <a:endParaRPr lang="zh-CN" altLang="en-US"/>
          </a:p>
        </p:txBody>
      </p:sp>
    </p:spTree>
    <p:extLst>
      <p:ext uri="{BB962C8B-B14F-4D97-AF65-F5344CB8AC3E}">
        <p14:creationId xmlns:p14="http://schemas.microsoft.com/office/powerpoint/2010/main" val="1635076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坐姿监测功能开始后，小程序通过接收的数据，进行坐姿评估，在上方显示用户目前坐姿情况，并在下方绘制坐姿统计饼状图，可视化展现用户坐姿情况</a:t>
            </a:r>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12</a:t>
            </a:fld>
            <a:endParaRPr lang="zh-CN" altLang="en-US"/>
          </a:p>
        </p:txBody>
      </p:sp>
    </p:spTree>
    <p:extLst>
      <p:ext uri="{BB962C8B-B14F-4D97-AF65-F5344CB8AC3E}">
        <p14:creationId xmlns:p14="http://schemas.microsoft.com/office/powerpoint/2010/main" val="1060202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除坐姿监测功能外，用户还可以使用自定义久坐提醒功能，自定义选择连续最大久坐时间和久坐后休息时间。达到设定时间后，小程序进行相应提醒。</a:t>
            </a:r>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13</a:t>
            </a:fld>
            <a:endParaRPr lang="zh-CN" altLang="en-US"/>
          </a:p>
        </p:txBody>
      </p:sp>
    </p:spTree>
    <p:extLst>
      <p:ext uri="{BB962C8B-B14F-4D97-AF65-F5344CB8AC3E}">
        <p14:creationId xmlns:p14="http://schemas.microsoft.com/office/powerpoint/2010/main" val="273490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在现代社会，</a:t>
            </a:r>
            <a:r>
              <a:rPr lang="zh-CN" altLang="en-US" sz="1200" kern="1200" dirty="0">
                <a:solidFill>
                  <a:schemeClr val="tx1"/>
                </a:solidFill>
                <a:effectLst/>
                <a:latin typeface="+mn-lt"/>
                <a:ea typeface="+mn-ea"/>
                <a:cs typeface="+mn-cs"/>
              </a:rPr>
              <a:t>久坐</a:t>
            </a:r>
            <a:r>
              <a:rPr lang="zh-CN" altLang="zh-CN" sz="1200" kern="1200" dirty="0">
                <a:solidFill>
                  <a:schemeClr val="tx1"/>
                </a:solidFill>
                <a:effectLst/>
                <a:latin typeface="+mn-lt"/>
                <a:ea typeface="+mn-ea"/>
                <a:cs typeface="+mn-cs"/>
              </a:rPr>
              <a:t>已经成为了人们日常生活和工作中的常态。然而，不良的坐姿和久坐行为</a:t>
            </a:r>
            <a:r>
              <a:rPr lang="zh-CN" altLang="en-US" sz="1200" kern="1200" dirty="0">
                <a:solidFill>
                  <a:schemeClr val="tx1"/>
                </a:solidFill>
                <a:effectLst/>
                <a:latin typeface="+mn-lt"/>
                <a:ea typeface="+mn-ea"/>
                <a:cs typeface="+mn-cs"/>
              </a:rPr>
              <a:t>会</a:t>
            </a:r>
            <a:r>
              <a:rPr lang="zh-CN" altLang="zh-CN" sz="1200" kern="1200" dirty="0">
                <a:solidFill>
                  <a:schemeClr val="tx1"/>
                </a:solidFill>
                <a:effectLst/>
                <a:latin typeface="+mn-lt"/>
                <a:ea typeface="+mn-ea"/>
                <a:cs typeface="+mn-cs"/>
              </a:rPr>
              <a:t>对人们的健康造成严重影响。研究表明，错误的坐姿不仅会导致颈椎病、腰椎间盘突出等慢性疾病，还会引发背部疼痛和其他肌肉骨骼问题。</a:t>
            </a:r>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2</a:t>
            </a:fld>
            <a:endParaRPr lang="zh-CN" altLang="en-US"/>
          </a:p>
        </p:txBody>
      </p:sp>
    </p:spTree>
    <p:extLst>
      <p:ext uri="{BB962C8B-B14F-4D97-AF65-F5344CB8AC3E}">
        <p14:creationId xmlns:p14="http://schemas.microsoft.com/office/powerpoint/2010/main" val="2260554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目前市场上有两大类健康坐姿产品，一类是坐姿监测系统，另一类是穿戴纠正设备，但都普遍存在问题。在坐姿监测系统中，基于</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视觉的解决方案，需要图像获取设备，例如摄像头。此种方案可能需要占据较大空间，以及摄像头会涉及到隐私问题。传感器解决方案则存在坐感体验差、检测准确性差的问题。而穿戴纠正设备，也存在着穿戴不方便、穿感体验差等问题。</a:t>
            </a:r>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3</a:t>
            </a:fld>
            <a:endParaRPr lang="zh-CN" altLang="en-US"/>
          </a:p>
        </p:txBody>
      </p:sp>
    </p:spTree>
    <p:extLst>
      <p:ext uri="{BB962C8B-B14F-4D97-AF65-F5344CB8AC3E}">
        <p14:creationId xmlns:p14="http://schemas.microsoft.com/office/powerpoint/2010/main" val="214190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针对上述问题，我们开发了“悠坐宝”。一款基于低功耗蓝牙的无感坐姿监测系统。因采用柔性压力传感器，用户使用坐垫时，不会有异物感以及不适感。同时，我们开发了微信小程序并设计</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相应的坐姿监测算法，能够为用户提供准确的坐姿监测、久坐提醒以及</a:t>
            </a:r>
            <a:r>
              <a:rPr lang="zh-CN" altLang="zh-CN" sz="1200" kern="1200">
                <a:solidFill>
                  <a:schemeClr val="tx1"/>
                </a:solidFill>
                <a:effectLst/>
                <a:latin typeface="+mn-lt"/>
                <a:ea typeface="+mn-ea"/>
                <a:cs typeface="+mn-cs"/>
              </a:rPr>
              <a:t>坐姿报告服务</a:t>
            </a:r>
            <a:r>
              <a:rPr lang="zh-CN" altLang="zh-CN" sz="1200" kern="1200" dirty="0">
                <a:solidFill>
                  <a:schemeClr val="tx1"/>
                </a:solidFill>
                <a:effectLst/>
                <a:latin typeface="+mn-lt"/>
                <a:ea typeface="+mn-ea"/>
                <a:cs typeface="+mn-cs"/>
              </a:rPr>
              <a:t>。此外，该系统采用价格亲民的材料，总成本不超过</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元。综上，本系统的开发具有较大的商业潜力和推广价值。</a:t>
            </a:r>
          </a:p>
          <a:p>
            <a:pPr indent="0">
              <a:lnSpc>
                <a:spcPct val="150000"/>
              </a:lnSpc>
              <a:buNone/>
            </a:pPr>
            <a:endParaRPr lang="en-US" altLang="zh-CN" dirty="0"/>
          </a:p>
          <a:p>
            <a:pPr indent="0">
              <a:lnSpc>
                <a:spcPct val="150000"/>
              </a:lnSpc>
              <a:buNone/>
            </a:pPr>
            <a:endParaRPr lang="zh-CN" altLang="zh-CN" sz="1200" dirty="0"/>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4</a:t>
            </a:fld>
            <a:endParaRPr lang="zh-CN" altLang="en-US"/>
          </a:p>
        </p:txBody>
      </p:sp>
    </p:spTree>
    <p:extLst>
      <p:ext uri="{BB962C8B-B14F-4D97-AF65-F5344CB8AC3E}">
        <p14:creationId xmlns:p14="http://schemas.microsoft.com/office/powerpoint/2010/main" val="4169443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此系统包含设计定制的柔性压力传感器、低功耗的数据处理与传输模块，支持查看数据和可视化展示的微信小程序以及存储用户数据的云系统。</a:t>
            </a:r>
          </a:p>
          <a:p>
            <a:endParaRPr lang="en-US" altLang="zh-CN" dirty="0"/>
          </a:p>
          <a:p>
            <a:endParaRPr lang="en-US" altLang="zh-CN" dirty="0"/>
          </a:p>
          <a:p>
            <a:r>
              <a:rPr lang="zh-CN" altLang="zh-CN" sz="1200" kern="1200" dirty="0">
                <a:solidFill>
                  <a:schemeClr val="tx1"/>
                </a:solidFill>
                <a:effectLst/>
                <a:latin typeface="+mn-lt"/>
                <a:ea typeface="+mn-ea"/>
                <a:cs typeface="+mn-cs"/>
              </a:rPr>
              <a:t>用户使用时，柔性压力传感器在检测到压力信号后，转换为电容值并传输至数据处理与传输模块，进行相应的处理，并将处理完的数据通过蓝牙传输至用户端小程序，进行坐姿评估，并进行可视化展示。同时也将数据传至云端，以便用户后续查看历史数据记录。</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下面介绍“悠坐宝”的系统实现方案。</a:t>
            </a:r>
            <a:endParaRPr lang="zh-CN" altLang="zh-CN" sz="11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5</a:t>
            </a:fld>
            <a:endParaRPr lang="zh-CN" altLang="en-US"/>
          </a:p>
        </p:txBody>
      </p:sp>
    </p:spTree>
    <p:extLst>
      <p:ext uri="{BB962C8B-B14F-4D97-AF65-F5344CB8AC3E}">
        <p14:creationId xmlns:p14="http://schemas.microsoft.com/office/powerpoint/2010/main" val="100388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在数据采集部分，我们</a:t>
            </a:r>
            <a:r>
              <a:rPr lang="zh-CN" altLang="en-US" sz="1200" kern="1200" dirty="0">
                <a:solidFill>
                  <a:schemeClr val="tx1"/>
                </a:solidFill>
                <a:effectLst/>
                <a:latin typeface="+mn-lt"/>
                <a:ea typeface="+mn-ea"/>
                <a:cs typeface="+mn-cs"/>
              </a:rPr>
              <a:t>其他院校</a:t>
            </a:r>
            <a:r>
              <a:rPr lang="zh-CN" altLang="zh-CN" sz="1200" kern="1200" dirty="0">
                <a:solidFill>
                  <a:schemeClr val="tx1"/>
                </a:solidFill>
                <a:effectLst/>
                <a:latin typeface="+mn-lt"/>
                <a:ea typeface="+mn-ea"/>
                <a:cs typeface="+mn-cs"/>
              </a:rPr>
              <a:t>合作，设计定制了一款柔性压力传感器</a:t>
            </a:r>
            <a:r>
              <a:rPr lang="en-US" altLang="zh-CN" sz="1200" kern="1200" dirty="0">
                <a:solidFill>
                  <a:schemeClr val="tx1"/>
                </a:solidFill>
                <a:effectLst/>
                <a:latin typeface="+mn-lt"/>
                <a:ea typeface="+mn-ea"/>
                <a:cs typeface="+mn-cs"/>
              </a:rPr>
              <a:t>SYS12</a:t>
            </a:r>
            <a:r>
              <a:rPr lang="zh-CN" altLang="en-US" sz="1200" kern="1200" dirty="0">
                <a:solidFill>
                  <a:schemeClr val="tx1"/>
                </a:solidFill>
                <a:effectLst/>
                <a:latin typeface="+mn-lt"/>
                <a:ea typeface="+mn-ea"/>
                <a:cs typeface="+mn-cs"/>
              </a:rPr>
              <a:t>。</a:t>
            </a:r>
            <a:r>
              <a:rPr lang="zh-CN" altLang="en-US" sz="1200" dirty="0"/>
              <a:t>传统的压电型、压力应变传感器体积大、刚性；电阻式传感器易受湿度影响。而</a:t>
            </a:r>
            <a:r>
              <a:rPr lang="zh-CN" altLang="zh-CN" sz="1200" kern="1200" dirty="0">
                <a:solidFill>
                  <a:schemeClr val="tx1"/>
                </a:solidFill>
                <a:effectLst/>
                <a:latin typeface="+mn-lt"/>
                <a:ea typeface="+mn-ea"/>
                <a:cs typeface="+mn-cs"/>
              </a:rPr>
              <a:t>该</a:t>
            </a:r>
            <a:r>
              <a:rPr lang="zh-CN" altLang="en-US" sz="1200" kern="1200" dirty="0">
                <a:solidFill>
                  <a:schemeClr val="tx1"/>
                </a:solidFill>
                <a:effectLst/>
                <a:latin typeface="+mn-lt"/>
                <a:ea typeface="+mn-ea"/>
                <a:cs typeface="+mn-cs"/>
              </a:rPr>
              <a:t>柔性</a:t>
            </a:r>
            <a:r>
              <a:rPr lang="zh-CN" altLang="zh-CN" sz="1200" kern="1200" dirty="0">
                <a:solidFill>
                  <a:schemeClr val="tx1"/>
                </a:solidFill>
                <a:effectLst/>
                <a:latin typeface="+mn-lt"/>
                <a:ea typeface="+mn-ea"/>
                <a:cs typeface="+mn-cs"/>
              </a:rPr>
              <a:t>传感器兼具稳定、高灵敏、宽量程、高线性度等特点</a:t>
            </a:r>
            <a:r>
              <a:rPr lang="zh-CN" altLang="en-US" sz="1200" kern="1200" dirty="0">
                <a:solidFill>
                  <a:schemeClr val="tx1"/>
                </a:solidFill>
                <a:effectLst/>
                <a:latin typeface="+mn-lt"/>
                <a:ea typeface="+mn-ea"/>
                <a:cs typeface="+mn-cs"/>
              </a:rPr>
              <a:t>，并且不受环境湿度影响，</a:t>
            </a:r>
            <a:r>
              <a:rPr lang="zh-CN" altLang="zh-CN" sz="1200" kern="1200" dirty="0">
                <a:solidFill>
                  <a:schemeClr val="tx1"/>
                </a:solidFill>
                <a:effectLst/>
                <a:latin typeface="+mn-lt"/>
                <a:ea typeface="+mn-ea"/>
                <a:cs typeface="+mn-cs"/>
              </a:rPr>
              <a:t>可以把检测到的压力信号</a:t>
            </a:r>
            <a:r>
              <a:rPr lang="zh-CN" altLang="en-US" sz="1200" kern="1200" dirty="0">
                <a:solidFill>
                  <a:schemeClr val="tx1"/>
                </a:solidFill>
                <a:effectLst/>
                <a:latin typeface="+mn-lt"/>
                <a:ea typeface="+mn-ea"/>
                <a:cs typeface="+mn-cs"/>
              </a:rPr>
              <a:t>准确的</a:t>
            </a:r>
            <a:r>
              <a:rPr lang="zh-CN" altLang="zh-CN" sz="1200" kern="1200" dirty="0">
                <a:solidFill>
                  <a:schemeClr val="tx1"/>
                </a:solidFill>
                <a:effectLst/>
                <a:latin typeface="+mn-lt"/>
                <a:ea typeface="+mn-ea"/>
                <a:cs typeface="+mn-cs"/>
              </a:rPr>
              <a:t>转换为电容值。</a:t>
            </a:r>
          </a:p>
          <a:p>
            <a:endParaRPr lang="en-US" altLang="zh-CN" dirty="0"/>
          </a:p>
          <a:p>
            <a:endParaRPr lang="en-US" altLang="zh-CN" dirty="0"/>
          </a:p>
          <a:p>
            <a:pPr marL="342900" indent="-342900">
              <a:lnSpc>
                <a:spcPct val="150000"/>
              </a:lnSpc>
              <a:buAutoNum type="arabicPeriod"/>
            </a:pPr>
            <a:r>
              <a:rPr lang="zh-CN" altLang="en-US" sz="1200" dirty="0"/>
              <a:t>我们采用的南方科大的新型离电型柔性传感器不会受湿度影响电容信号，可准确根据信号判断压力值的大小</a:t>
            </a:r>
            <a:endParaRPr lang="en-US" altLang="zh-CN" sz="1200" dirty="0"/>
          </a:p>
          <a:p>
            <a:pPr marL="342900" indent="-342900">
              <a:lnSpc>
                <a:spcPct val="150000"/>
              </a:lnSpc>
              <a:buAutoNum type="arabicPeriod"/>
            </a:pPr>
            <a:r>
              <a:rPr lang="zh-CN" altLang="en-US" sz="1200" dirty="0"/>
              <a:t>传感器长期高摩擦循环稳定性（</a:t>
            </a:r>
            <a:r>
              <a:rPr lang="en-US" altLang="zh-CN" sz="1200" dirty="0"/>
              <a:t>2000</a:t>
            </a:r>
            <a:r>
              <a:rPr lang="zh-CN" altLang="en-US" sz="1200" dirty="0"/>
              <a:t>次高压摩擦循环信号稳定）</a:t>
            </a:r>
            <a:endParaRPr lang="en-US" altLang="zh-CN" sz="1200" dirty="0"/>
          </a:p>
          <a:p>
            <a:pPr marL="342900" indent="-342900">
              <a:lnSpc>
                <a:spcPct val="150000"/>
              </a:lnSpc>
              <a:buAutoNum type="arabicPeriod"/>
            </a:pPr>
            <a:r>
              <a:rPr lang="zh-CN" altLang="en-US" sz="1200" dirty="0"/>
              <a:t>离电传感性能测试（ 高灵敏度及优异的重复性）</a:t>
            </a:r>
            <a:endParaRPr lang="en-US" altLang="zh-CN" sz="1200" dirty="0"/>
          </a:p>
          <a:p>
            <a:pPr marL="0" indent="0">
              <a:lnSpc>
                <a:spcPct val="150000"/>
              </a:lnSpc>
              <a:buNone/>
            </a:pPr>
            <a:r>
              <a:rPr lang="zh-CN" altLang="en-US" sz="1200" dirty="0"/>
              <a:t>可广泛应用于智能可穿戴设备、人机交互、医疗康复等不同领域。该传感器完美契合悠坐宝的产品需求。</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6</a:t>
            </a:fld>
            <a:endParaRPr lang="zh-CN" altLang="en-US"/>
          </a:p>
        </p:txBody>
      </p:sp>
    </p:spTree>
    <p:extLst>
      <p:ext uri="{BB962C8B-B14F-4D97-AF65-F5344CB8AC3E}">
        <p14:creationId xmlns:p14="http://schemas.microsoft.com/office/powerpoint/2010/main" val="1385732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数据处理与传输模块</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则是将传感器得到的电容信号，</a:t>
            </a:r>
            <a:r>
              <a:rPr lang="zh-CN" altLang="en-US" sz="1200" kern="1200" dirty="0">
                <a:solidFill>
                  <a:schemeClr val="tx1"/>
                </a:solidFill>
                <a:effectLst/>
                <a:latin typeface="+mn-lt"/>
                <a:ea typeface="+mn-ea"/>
                <a:cs typeface="+mn-cs"/>
              </a:rPr>
              <a:t>先通过异常值抛除与卡尔曼滤波进行预处理，再</a:t>
            </a:r>
            <a:r>
              <a:rPr lang="zh-CN" altLang="zh-CN" sz="1200" kern="1200" dirty="0">
                <a:solidFill>
                  <a:schemeClr val="tx1"/>
                </a:solidFill>
                <a:effectLst/>
                <a:latin typeface="+mn-lt"/>
                <a:ea typeface="+mn-ea"/>
                <a:cs typeface="+mn-cs"/>
              </a:rPr>
              <a:t>通过高精度电容传感器检测芯片</a:t>
            </a:r>
            <a:r>
              <a:rPr lang="en-US" altLang="zh-CN" sz="1200" kern="1200" dirty="0">
                <a:solidFill>
                  <a:schemeClr val="tx1"/>
                </a:solidFill>
                <a:effectLst/>
                <a:latin typeface="+mn-lt"/>
                <a:ea typeface="+mn-ea"/>
                <a:cs typeface="+mn-cs"/>
              </a:rPr>
              <a:t>RM1002B</a:t>
            </a:r>
            <a:r>
              <a:rPr lang="zh-CN" altLang="zh-CN" sz="1200" kern="1200" dirty="0">
                <a:solidFill>
                  <a:schemeClr val="tx1"/>
                </a:solidFill>
                <a:effectLst/>
                <a:latin typeface="+mn-lt"/>
                <a:ea typeface="+mn-ea"/>
                <a:cs typeface="+mn-cs"/>
              </a:rPr>
              <a:t>转换为数字信号，并传给微控制器</a:t>
            </a:r>
            <a:r>
              <a:rPr lang="en-US" altLang="zh-CN" sz="1200" kern="1200" dirty="0">
                <a:solidFill>
                  <a:schemeClr val="tx1"/>
                </a:solidFill>
                <a:effectLst/>
                <a:latin typeface="+mn-lt"/>
                <a:ea typeface="+mn-ea"/>
                <a:cs typeface="+mn-cs"/>
              </a:rPr>
              <a:t>PY32F002B</a:t>
            </a:r>
            <a:r>
              <a:rPr lang="zh-CN" altLang="zh-CN" sz="1200" kern="1200" dirty="0">
                <a:solidFill>
                  <a:schemeClr val="tx1"/>
                </a:solidFill>
                <a:effectLst/>
                <a:latin typeface="+mn-lt"/>
                <a:ea typeface="+mn-ea"/>
                <a:cs typeface="+mn-cs"/>
              </a:rPr>
              <a:t>，再由该控制器通过</a:t>
            </a:r>
            <a:r>
              <a:rPr lang="en-US" altLang="zh-CN" sz="1200" kern="1200" dirty="0">
                <a:solidFill>
                  <a:schemeClr val="tx1"/>
                </a:solidFill>
                <a:effectLst/>
                <a:latin typeface="+mn-lt"/>
                <a:ea typeface="+mn-ea"/>
                <a:cs typeface="+mn-cs"/>
              </a:rPr>
              <a:t>UART</a:t>
            </a:r>
            <a:r>
              <a:rPr lang="zh-CN" altLang="zh-CN" sz="1200" kern="1200" dirty="0">
                <a:solidFill>
                  <a:schemeClr val="tx1"/>
                </a:solidFill>
                <a:effectLst/>
                <a:latin typeface="+mn-lt"/>
                <a:ea typeface="+mn-ea"/>
                <a:cs typeface="+mn-cs"/>
              </a:rPr>
              <a:t>发送数据给蓝牙模块</a:t>
            </a:r>
            <a:r>
              <a:rPr lang="en-US" altLang="zh-CN" sz="1200" kern="1200" dirty="0">
                <a:solidFill>
                  <a:schemeClr val="tx1"/>
                </a:solidFill>
                <a:effectLst/>
                <a:latin typeface="+mn-lt"/>
                <a:ea typeface="+mn-ea"/>
                <a:cs typeface="+mn-cs"/>
              </a:rPr>
              <a:t>CC2340R5</a:t>
            </a:r>
            <a:r>
              <a:rPr lang="zh-CN" altLang="zh-CN" sz="1200" kern="1200" dirty="0">
                <a:solidFill>
                  <a:schemeClr val="tx1"/>
                </a:solidFill>
                <a:effectLst/>
                <a:latin typeface="+mn-lt"/>
                <a:ea typeface="+mn-ea"/>
                <a:cs typeface="+mn-cs"/>
              </a:rPr>
              <a:t>，蓝牙模块最终将有效数据发送给客户端小程序。</a:t>
            </a:r>
          </a:p>
          <a:p>
            <a:pPr marL="0" indent="0">
              <a:lnSpc>
                <a:spcPct val="150000"/>
              </a:lnSpc>
              <a:buNone/>
            </a:pPr>
            <a:endParaRPr lang="en-US" altLang="zh-CN" sz="1200" dirty="0"/>
          </a:p>
          <a:p>
            <a:pPr marL="0" indent="0">
              <a:lnSpc>
                <a:spcPct val="150000"/>
              </a:lnSpc>
              <a:buNone/>
            </a:pPr>
            <a:endParaRPr lang="en-US" altLang="zh-CN" sz="1200" dirty="0"/>
          </a:p>
          <a:p>
            <a:pPr marL="0" indent="0">
              <a:lnSpc>
                <a:spcPct val="150000"/>
              </a:lnSpc>
              <a:buNone/>
            </a:pPr>
            <a:r>
              <a:rPr lang="en-US" altLang="zh-CN" sz="1200" dirty="0"/>
              <a:t>RM1002B</a:t>
            </a:r>
            <a:r>
              <a:rPr lang="zh-CN" altLang="en-US" sz="1200" dirty="0"/>
              <a:t>，</a:t>
            </a:r>
            <a:r>
              <a:rPr lang="en-US" altLang="zh-CN" sz="1200" dirty="0"/>
              <a:t>4</a:t>
            </a:r>
            <a:r>
              <a:rPr lang="zh-CN" altLang="en-US" sz="1200" dirty="0"/>
              <a:t>通道高精度电容传感器检测芯片：具有超高灵敏度和超低功耗等优点，将测量到的电容值变化转换为数字信号并通过 </a:t>
            </a:r>
            <a:r>
              <a:rPr lang="en-US" altLang="zh-CN" sz="1200" dirty="0"/>
              <a:t>I2C </a:t>
            </a:r>
            <a:r>
              <a:rPr lang="zh-CN" altLang="en-US" sz="1200" dirty="0"/>
              <a:t>传给 </a:t>
            </a:r>
            <a:r>
              <a:rPr lang="en-US" altLang="zh-CN" sz="1200" dirty="0"/>
              <a:t>PY32F002B</a:t>
            </a:r>
          </a:p>
          <a:p>
            <a:pPr marL="0" indent="0">
              <a:lnSpc>
                <a:spcPct val="150000"/>
              </a:lnSpc>
              <a:buNone/>
            </a:pPr>
            <a:endParaRPr lang="en-US" altLang="zh-CN" sz="1200" dirty="0"/>
          </a:p>
          <a:p>
            <a:pPr marL="0" indent="0">
              <a:lnSpc>
                <a:spcPct val="150000"/>
              </a:lnSpc>
              <a:buNone/>
            </a:pPr>
            <a:r>
              <a:rPr lang="en-US" altLang="zh-CN" sz="1200" dirty="0"/>
              <a:t>PY32F002B</a:t>
            </a:r>
            <a:r>
              <a:rPr lang="zh-CN" altLang="en-US" sz="1200" dirty="0"/>
              <a:t>，微控制器：通过</a:t>
            </a:r>
            <a:r>
              <a:rPr lang="en-US" altLang="zh-CN" sz="1200" dirty="0"/>
              <a:t>UART</a:t>
            </a:r>
            <a:r>
              <a:rPr lang="zh-CN" altLang="en-US" sz="1200" dirty="0"/>
              <a:t>发送数据给蓝牙模块 </a:t>
            </a:r>
            <a:r>
              <a:rPr lang="en-US" altLang="zh-CN" sz="1200" dirty="0"/>
              <a:t>CC2340R</a:t>
            </a:r>
            <a:r>
              <a:rPr lang="zh-CN" altLang="en-US" sz="1200" dirty="0"/>
              <a:t>片上蓝牙模组</a:t>
            </a:r>
            <a:endParaRPr lang="en-US" altLang="zh-CN" sz="1200" dirty="0"/>
          </a:p>
          <a:p>
            <a:pPr marL="0" indent="0">
              <a:lnSpc>
                <a:spcPct val="150000"/>
              </a:lnSpc>
              <a:buNone/>
            </a:pPr>
            <a:endParaRPr lang="en-US" altLang="zh-CN"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a:t>CC2340R</a:t>
            </a:r>
            <a:r>
              <a:rPr lang="zh-CN" altLang="en-US" sz="1200" dirty="0"/>
              <a:t>片上</a:t>
            </a:r>
            <a:r>
              <a:rPr lang="en-US" altLang="zh-CN" sz="1200" dirty="0"/>
              <a:t>BLE</a:t>
            </a:r>
            <a:r>
              <a:rPr lang="zh-CN" altLang="en-US" sz="1200" dirty="0"/>
              <a:t>模组</a:t>
            </a:r>
            <a:r>
              <a:rPr lang="zh-CN" altLang="zh-CN" sz="1200" dirty="0"/>
              <a:t>的</a:t>
            </a:r>
            <a:r>
              <a:rPr lang="en-US" altLang="zh-CN" sz="1200" dirty="0"/>
              <a:t>UART</a:t>
            </a:r>
            <a:r>
              <a:rPr lang="zh-CN" altLang="en-US" sz="1200" dirty="0"/>
              <a:t>接收</a:t>
            </a:r>
            <a:r>
              <a:rPr lang="en-US" altLang="zh-CN" sz="1200" dirty="0"/>
              <a:t>PY32F002B</a:t>
            </a:r>
            <a:r>
              <a:rPr lang="zh-CN" altLang="en-US" sz="1200" dirty="0"/>
              <a:t>微控制器发送的</a:t>
            </a:r>
            <a:r>
              <a:rPr lang="en-US" altLang="zh-CN" sz="1200" dirty="0"/>
              <a:t>4</a:t>
            </a:r>
            <a:r>
              <a:rPr lang="zh-CN" altLang="en-US" sz="1200" dirty="0"/>
              <a:t>通道电容值，并将有效数据通过蓝牙发送给客户端小程序</a:t>
            </a:r>
            <a:endParaRPr lang="en-US" altLang="zh-CN" sz="1200" dirty="0"/>
          </a:p>
          <a:p>
            <a:pPr marL="0" indent="0">
              <a:lnSpc>
                <a:spcPct val="150000"/>
              </a:lnSpc>
              <a:buNone/>
            </a:pP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7</a:t>
            </a:fld>
            <a:endParaRPr lang="zh-CN" altLang="en-US"/>
          </a:p>
        </p:txBody>
      </p:sp>
    </p:spTree>
    <p:extLst>
      <p:ext uri="{BB962C8B-B14F-4D97-AF65-F5344CB8AC3E}">
        <p14:creationId xmlns:p14="http://schemas.microsoft.com/office/powerpoint/2010/main" val="214761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关于硬件实物方面，</a:t>
            </a:r>
            <a:r>
              <a:rPr lang="zh-CN" altLang="zh-CN" sz="1200" kern="1200" dirty="0">
                <a:solidFill>
                  <a:schemeClr val="tx1"/>
                </a:solidFill>
                <a:effectLst/>
                <a:latin typeface="+mn-lt"/>
                <a:ea typeface="+mn-ea"/>
                <a:cs typeface="+mn-cs"/>
              </a:rPr>
              <a:t>我们做了两版设备，</a:t>
            </a:r>
            <a:r>
              <a:rPr lang="zh-CN" altLang="en-US" sz="1200" kern="1200" dirty="0">
                <a:solidFill>
                  <a:schemeClr val="tx1"/>
                </a:solidFill>
                <a:effectLst/>
                <a:latin typeface="+mn-lt"/>
                <a:ea typeface="+mn-ea"/>
                <a:cs typeface="+mn-cs"/>
              </a:rPr>
              <a:t>相较于第一版设备，</a:t>
            </a:r>
            <a:r>
              <a:rPr lang="zh-CN" altLang="zh-CN" sz="1200" kern="1200" dirty="0">
                <a:solidFill>
                  <a:schemeClr val="tx1"/>
                </a:solidFill>
                <a:effectLst/>
                <a:latin typeface="+mn-lt"/>
                <a:ea typeface="+mn-ea"/>
                <a:cs typeface="+mn-cs"/>
              </a:rPr>
              <a:t>第二版的设备信号更稳定，噪声更小。</a:t>
            </a:r>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8</a:t>
            </a:fld>
            <a:endParaRPr lang="zh-CN" altLang="en-US"/>
          </a:p>
        </p:txBody>
      </p:sp>
    </p:spTree>
    <p:extLst>
      <p:ext uri="{BB962C8B-B14F-4D97-AF65-F5344CB8AC3E}">
        <p14:creationId xmlns:p14="http://schemas.microsoft.com/office/powerpoint/2010/main" val="4199807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而在客户端，</a:t>
            </a:r>
            <a:r>
              <a:rPr lang="zh-CN" altLang="zh-CN" sz="1200" kern="1200" dirty="0">
                <a:solidFill>
                  <a:schemeClr val="tx1"/>
                </a:solidFill>
                <a:effectLst/>
                <a:latin typeface="+mn-lt"/>
                <a:ea typeface="+mn-ea"/>
                <a:cs typeface="+mn-cs"/>
              </a:rPr>
              <a:t>客户端小程序可以通过坐姿监测算法来进行坐姿判断，我们通过对原始数据进行处理，并对不同坐姿情况下不同点得到的数据进行分析。根据不同坐姿下监测点不同的压力占比，我们总结出五条判断标准。</a:t>
            </a:r>
          </a:p>
          <a:p>
            <a:endParaRPr lang="zh-CN" altLang="en-US" dirty="0"/>
          </a:p>
        </p:txBody>
      </p:sp>
      <p:sp>
        <p:nvSpPr>
          <p:cNvPr id="4" name="灯片编号占位符 3"/>
          <p:cNvSpPr>
            <a:spLocks noGrp="1"/>
          </p:cNvSpPr>
          <p:nvPr>
            <p:ph type="sldNum" sz="quarter" idx="5"/>
          </p:nvPr>
        </p:nvSpPr>
        <p:spPr/>
        <p:txBody>
          <a:bodyPr/>
          <a:lstStyle/>
          <a:p>
            <a:fld id="{D4ECB948-6EFE-49C7-8AC9-B2B77A684E83}" type="slidenum">
              <a:rPr lang="zh-CN" altLang="en-US" smtClean="0"/>
              <a:t>9</a:t>
            </a:fld>
            <a:endParaRPr lang="zh-CN" altLang="en-US"/>
          </a:p>
        </p:txBody>
      </p:sp>
    </p:spTree>
    <p:extLst>
      <p:ext uri="{BB962C8B-B14F-4D97-AF65-F5344CB8AC3E}">
        <p14:creationId xmlns:p14="http://schemas.microsoft.com/office/powerpoint/2010/main" val="2676712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A2121-2934-C642-287C-C859DEBF198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39C0083-249F-4CA7-6787-FB27D0DB83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FE0D9B-1A43-D904-F53E-A1B110AC77BC}"/>
              </a:ext>
            </a:extLst>
          </p:cNvPr>
          <p:cNvSpPr>
            <a:spLocks noGrp="1"/>
          </p:cNvSpPr>
          <p:nvPr>
            <p:ph type="dt" sz="half" idx="10"/>
          </p:nvPr>
        </p:nvSpPr>
        <p:spPr/>
        <p:txBody>
          <a:bodyPr/>
          <a:lstStyle/>
          <a:p>
            <a:fld id="{1318869E-A779-4B65-9720-4A5239749761}" type="datetimeFigureOut">
              <a:rPr lang="zh-CN" altLang="en-US" smtClean="0"/>
              <a:t>2024/8/12</a:t>
            </a:fld>
            <a:endParaRPr lang="zh-CN" altLang="en-US"/>
          </a:p>
        </p:txBody>
      </p:sp>
      <p:sp>
        <p:nvSpPr>
          <p:cNvPr id="5" name="页脚占位符 4">
            <a:extLst>
              <a:ext uri="{FF2B5EF4-FFF2-40B4-BE49-F238E27FC236}">
                <a16:creationId xmlns:a16="http://schemas.microsoft.com/office/drawing/2014/main" id="{2661BF47-2F33-076D-BC07-3CF3574B8C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DFD211-1511-5429-BAE7-4A572A23178B}"/>
              </a:ext>
            </a:extLst>
          </p:cNvPr>
          <p:cNvSpPr>
            <a:spLocks noGrp="1"/>
          </p:cNvSpPr>
          <p:nvPr>
            <p:ph type="sldNum" sz="quarter" idx="12"/>
          </p:nvPr>
        </p:nvSpPr>
        <p:spPr/>
        <p:txBody>
          <a:body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257056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607E8-196A-9659-552C-AA34D0B6FD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8D3FA2-E858-6ECA-112D-8F872B1DADB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60C330E-A101-BC06-40B6-F18D0DCA558A}"/>
              </a:ext>
            </a:extLst>
          </p:cNvPr>
          <p:cNvSpPr>
            <a:spLocks noGrp="1"/>
          </p:cNvSpPr>
          <p:nvPr>
            <p:ph type="dt" sz="half" idx="10"/>
          </p:nvPr>
        </p:nvSpPr>
        <p:spPr/>
        <p:txBody>
          <a:bodyPr/>
          <a:lstStyle/>
          <a:p>
            <a:fld id="{1318869E-A779-4B65-9720-4A5239749761}" type="datetimeFigureOut">
              <a:rPr lang="zh-CN" altLang="en-US" smtClean="0"/>
              <a:t>2024/8/12</a:t>
            </a:fld>
            <a:endParaRPr lang="zh-CN" altLang="en-US"/>
          </a:p>
        </p:txBody>
      </p:sp>
      <p:sp>
        <p:nvSpPr>
          <p:cNvPr id="5" name="页脚占位符 4">
            <a:extLst>
              <a:ext uri="{FF2B5EF4-FFF2-40B4-BE49-F238E27FC236}">
                <a16:creationId xmlns:a16="http://schemas.microsoft.com/office/drawing/2014/main" id="{4E7881A5-AF29-0C8B-F4D4-8573DA99D2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71B712-C185-BE6A-9FE9-57FC709B4BB8}"/>
              </a:ext>
            </a:extLst>
          </p:cNvPr>
          <p:cNvSpPr>
            <a:spLocks noGrp="1"/>
          </p:cNvSpPr>
          <p:nvPr>
            <p:ph type="sldNum" sz="quarter" idx="12"/>
          </p:nvPr>
        </p:nvSpPr>
        <p:spPr/>
        <p:txBody>
          <a:body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188048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B7C8EF5-90E8-F246-B2CA-298C0331F0A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05C738-7522-745A-C39C-A6F29718C62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CFC670-B167-C1F0-AFCB-7D9FE75496AF}"/>
              </a:ext>
            </a:extLst>
          </p:cNvPr>
          <p:cNvSpPr>
            <a:spLocks noGrp="1"/>
          </p:cNvSpPr>
          <p:nvPr>
            <p:ph type="dt" sz="half" idx="10"/>
          </p:nvPr>
        </p:nvSpPr>
        <p:spPr/>
        <p:txBody>
          <a:bodyPr/>
          <a:lstStyle/>
          <a:p>
            <a:fld id="{1318869E-A779-4B65-9720-4A5239749761}" type="datetimeFigureOut">
              <a:rPr lang="zh-CN" altLang="en-US" smtClean="0"/>
              <a:t>2024/8/12</a:t>
            </a:fld>
            <a:endParaRPr lang="zh-CN" altLang="en-US"/>
          </a:p>
        </p:txBody>
      </p:sp>
      <p:sp>
        <p:nvSpPr>
          <p:cNvPr id="5" name="页脚占位符 4">
            <a:extLst>
              <a:ext uri="{FF2B5EF4-FFF2-40B4-BE49-F238E27FC236}">
                <a16:creationId xmlns:a16="http://schemas.microsoft.com/office/drawing/2014/main" id="{BF72A232-2B8A-F2E1-208C-6A5E189989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48F94E-8F23-5EFE-3694-D3B22081C359}"/>
              </a:ext>
            </a:extLst>
          </p:cNvPr>
          <p:cNvSpPr>
            <a:spLocks noGrp="1"/>
          </p:cNvSpPr>
          <p:nvPr>
            <p:ph type="sldNum" sz="quarter" idx="12"/>
          </p:nvPr>
        </p:nvSpPr>
        <p:spPr/>
        <p:txBody>
          <a:body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2938135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B3939-71B8-5A4A-F52D-754B240E8A8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2F0275-EC18-E5F4-92F6-D3D835456F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B0999C-C014-CB53-8549-C3C841F8B8E5}"/>
              </a:ext>
            </a:extLst>
          </p:cNvPr>
          <p:cNvSpPr>
            <a:spLocks noGrp="1"/>
          </p:cNvSpPr>
          <p:nvPr>
            <p:ph type="dt" sz="half" idx="10"/>
          </p:nvPr>
        </p:nvSpPr>
        <p:spPr/>
        <p:txBody>
          <a:bodyPr/>
          <a:lstStyle/>
          <a:p>
            <a:fld id="{1318869E-A779-4B65-9720-4A5239749761}" type="datetimeFigureOut">
              <a:rPr lang="zh-CN" altLang="en-US" smtClean="0"/>
              <a:t>2024/8/12</a:t>
            </a:fld>
            <a:endParaRPr lang="zh-CN" altLang="en-US"/>
          </a:p>
        </p:txBody>
      </p:sp>
      <p:sp>
        <p:nvSpPr>
          <p:cNvPr id="5" name="页脚占位符 4">
            <a:extLst>
              <a:ext uri="{FF2B5EF4-FFF2-40B4-BE49-F238E27FC236}">
                <a16:creationId xmlns:a16="http://schemas.microsoft.com/office/drawing/2014/main" id="{1620EF24-D12B-AE1F-5640-EDBD6A31C0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AEAEFB-B60E-4C60-9EE1-872A69F1424C}"/>
              </a:ext>
            </a:extLst>
          </p:cNvPr>
          <p:cNvSpPr>
            <a:spLocks noGrp="1"/>
          </p:cNvSpPr>
          <p:nvPr>
            <p:ph type="sldNum" sz="quarter" idx="12"/>
          </p:nvPr>
        </p:nvSpPr>
        <p:spPr/>
        <p:txBody>
          <a:body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408716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178A7-C99E-E0C3-6816-49A66CC13A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A7D1BF3-CF83-5C91-F738-1F5992B214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61D8887-54FA-D607-AEDF-2079C1825D7C}"/>
              </a:ext>
            </a:extLst>
          </p:cNvPr>
          <p:cNvSpPr>
            <a:spLocks noGrp="1"/>
          </p:cNvSpPr>
          <p:nvPr>
            <p:ph type="dt" sz="half" idx="10"/>
          </p:nvPr>
        </p:nvSpPr>
        <p:spPr/>
        <p:txBody>
          <a:bodyPr/>
          <a:lstStyle/>
          <a:p>
            <a:fld id="{1318869E-A779-4B65-9720-4A5239749761}" type="datetimeFigureOut">
              <a:rPr lang="zh-CN" altLang="en-US" smtClean="0"/>
              <a:t>2024/8/12</a:t>
            </a:fld>
            <a:endParaRPr lang="zh-CN" altLang="en-US"/>
          </a:p>
        </p:txBody>
      </p:sp>
      <p:sp>
        <p:nvSpPr>
          <p:cNvPr id="5" name="页脚占位符 4">
            <a:extLst>
              <a:ext uri="{FF2B5EF4-FFF2-40B4-BE49-F238E27FC236}">
                <a16:creationId xmlns:a16="http://schemas.microsoft.com/office/drawing/2014/main" id="{9EFCFB79-652C-85B5-1E0A-722C5497AE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69DED1-A3ED-E800-E201-F0711885F7EF}"/>
              </a:ext>
            </a:extLst>
          </p:cNvPr>
          <p:cNvSpPr>
            <a:spLocks noGrp="1"/>
          </p:cNvSpPr>
          <p:nvPr>
            <p:ph type="sldNum" sz="quarter" idx="12"/>
          </p:nvPr>
        </p:nvSpPr>
        <p:spPr/>
        <p:txBody>
          <a:body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971186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1DCE2-5CE2-C709-E9F4-FC435A57C3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58362B-E374-DC8B-D9F2-2AA81F357E5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10D57AA-99DC-D5B1-728B-F82E59712C1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E73EBCE-1C0D-B1A4-1A5E-91D58B44B392}"/>
              </a:ext>
            </a:extLst>
          </p:cNvPr>
          <p:cNvSpPr>
            <a:spLocks noGrp="1"/>
          </p:cNvSpPr>
          <p:nvPr>
            <p:ph type="dt" sz="half" idx="10"/>
          </p:nvPr>
        </p:nvSpPr>
        <p:spPr/>
        <p:txBody>
          <a:bodyPr/>
          <a:lstStyle/>
          <a:p>
            <a:fld id="{1318869E-A779-4B65-9720-4A5239749761}" type="datetimeFigureOut">
              <a:rPr lang="zh-CN" altLang="en-US" smtClean="0"/>
              <a:t>2024/8/12</a:t>
            </a:fld>
            <a:endParaRPr lang="zh-CN" altLang="en-US"/>
          </a:p>
        </p:txBody>
      </p:sp>
      <p:sp>
        <p:nvSpPr>
          <p:cNvPr id="6" name="页脚占位符 5">
            <a:extLst>
              <a:ext uri="{FF2B5EF4-FFF2-40B4-BE49-F238E27FC236}">
                <a16:creationId xmlns:a16="http://schemas.microsoft.com/office/drawing/2014/main" id="{7911D513-DC3E-0978-8053-EDF10001D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D084FE-3850-63AD-2926-231EBF291B2F}"/>
              </a:ext>
            </a:extLst>
          </p:cNvPr>
          <p:cNvSpPr>
            <a:spLocks noGrp="1"/>
          </p:cNvSpPr>
          <p:nvPr>
            <p:ph type="sldNum" sz="quarter" idx="12"/>
          </p:nvPr>
        </p:nvSpPr>
        <p:spPr/>
        <p:txBody>
          <a:body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2508043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93184-112F-E18D-DADC-2EB677FE40E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BA6289D-23D5-F83B-DB4B-C9925EC71D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D595E6-F2C7-A350-C300-C9903F04CA1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85811D8-D05E-DE55-E1E5-7DC25BA71E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ED60D24-1467-828F-49AE-1AC1412F1C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D8322AC-84BE-55D1-0408-0036AB3C976B}"/>
              </a:ext>
            </a:extLst>
          </p:cNvPr>
          <p:cNvSpPr>
            <a:spLocks noGrp="1"/>
          </p:cNvSpPr>
          <p:nvPr>
            <p:ph type="dt" sz="half" idx="10"/>
          </p:nvPr>
        </p:nvSpPr>
        <p:spPr/>
        <p:txBody>
          <a:bodyPr/>
          <a:lstStyle/>
          <a:p>
            <a:fld id="{1318869E-A779-4B65-9720-4A5239749761}" type="datetimeFigureOut">
              <a:rPr lang="zh-CN" altLang="en-US" smtClean="0"/>
              <a:t>2024/8/12</a:t>
            </a:fld>
            <a:endParaRPr lang="zh-CN" altLang="en-US"/>
          </a:p>
        </p:txBody>
      </p:sp>
      <p:sp>
        <p:nvSpPr>
          <p:cNvPr id="8" name="页脚占位符 7">
            <a:extLst>
              <a:ext uri="{FF2B5EF4-FFF2-40B4-BE49-F238E27FC236}">
                <a16:creationId xmlns:a16="http://schemas.microsoft.com/office/drawing/2014/main" id="{BE3FF66E-88E5-9F69-1B2B-0D6FB5E8C26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45F2E14-B8B4-C8EA-EECF-A4752F48664F}"/>
              </a:ext>
            </a:extLst>
          </p:cNvPr>
          <p:cNvSpPr>
            <a:spLocks noGrp="1"/>
          </p:cNvSpPr>
          <p:nvPr>
            <p:ph type="sldNum" sz="quarter" idx="12"/>
          </p:nvPr>
        </p:nvSpPr>
        <p:spPr/>
        <p:txBody>
          <a:body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259476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C3DBC-8DA8-8604-050F-E99558D897A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F44CCA1-C504-4EF9-6C42-681E6C5930AE}"/>
              </a:ext>
            </a:extLst>
          </p:cNvPr>
          <p:cNvSpPr>
            <a:spLocks noGrp="1"/>
          </p:cNvSpPr>
          <p:nvPr>
            <p:ph type="dt" sz="half" idx="10"/>
          </p:nvPr>
        </p:nvSpPr>
        <p:spPr/>
        <p:txBody>
          <a:bodyPr/>
          <a:lstStyle/>
          <a:p>
            <a:fld id="{1318869E-A779-4B65-9720-4A5239749761}" type="datetimeFigureOut">
              <a:rPr lang="zh-CN" altLang="en-US" smtClean="0"/>
              <a:t>2024/8/12</a:t>
            </a:fld>
            <a:endParaRPr lang="zh-CN" altLang="en-US"/>
          </a:p>
        </p:txBody>
      </p:sp>
      <p:sp>
        <p:nvSpPr>
          <p:cNvPr id="4" name="页脚占位符 3">
            <a:extLst>
              <a:ext uri="{FF2B5EF4-FFF2-40B4-BE49-F238E27FC236}">
                <a16:creationId xmlns:a16="http://schemas.microsoft.com/office/drawing/2014/main" id="{0C7A7EDC-AC7D-4775-C5F6-73747661C22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E4E8B4E-D378-AFE6-5281-E4A40DD10C7B}"/>
              </a:ext>
            </a:extLst>
          </p:cNvPr>
          <p:cNvSpPr>
            <a:spLocks noGrp="1"/>
          </p:cNvSpPr>
          <p:nvPr>
            <p:ph type="sldNum" sz="quarter" idx="12"/>
          </p:nvPr>
        </p:nvSpPr>
        <p:spPr/>
        <p:txBody>
          <a:body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3468456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5C09794-7838-C563-974C-1921881C936C}"/>
              </a:ext>
            </a:extLst>
          </p:cNvPr>
          <p:cNvSpPr>
            <a:spLocks noGrp="1"/>
          </p:cNvSpPr>
          <p:nvPr>
            <p:ph type="dt" sz="half" idx="10"/>
          </p:nvPr>
        </p:nvSpPr>
        <p:spPr/>
        <p:txBody>
          <a:bodyPr/>
          <a:lstStyle/>
          <a:p>
            <a:fld id="{1318869E-A779-4B65-9720-4A5239749761}" type="datetimeFigureOut">
              <a:rPr lang="zh-CN" altLang="en-US" smtClean="0"/>
              <a:t>2024/8/12</a:t>
            </a:fld>
            <a:endParaRPr lang="zh-CN" altLang="en-US"/>
          </a:p>
        </p:txBody>
      </p:sp>
      <p:sp>
        <p:nvSpPr>
          <p:cNvPr id="3" name="页脚占位符 2">
            <a:extLst>
              <a:ext uri="{FF2B5EF4-FFF2-40B4-BE49-F238E27FC236}">
                <a16:creationId xmlns:a16="http://schemas.microsoft.com/office/drawing/2014/main" id="{5E8F8FC4-1004-8437-957D-88247EB439E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D7198FC-16CE-40ED-506B-19860099774E}"/>
              </a:ext>
            </a:extLst>
          </p:cNvPr>
          <p:cNvSpPr>
            <a:spLocks noGrp="1"/>
          </p:cNvSpPr>
          <p:nvPr>
            <p:ph type="sldNum" sz="quarter" idx="12"/>
          </p:nvPr>
        </p:nvSpPr>
        <p:spPr/>
        <p:txBody>
          <a:body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1195172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DBC22-F868-46C2-599C-90BA8FCB2A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BFDC8F8-7916-9EE6-3F2E-1EDB54AE52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598F0DC-C956-0961-C9B0-6CF8C3802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B8DCDF-E667-BB2E-E87C-E0AE1B89F5D7}"/>
              </a:ext>
            </a:extLst>
          </p:cNvPr>
          <p:cNvSpPr>
            <a:spLocks noGrp="1"/>
          </p:cNvSpPr>
          <p:nvPr>
            <p:ph type="dt" sz="half" idx="10"/>
          </p:nvPr>
        </p:nvSpPr>
        <p:spPr/>
        <p:txBody>
          <a:bodyPr/>
          <a:lstStyle/>
          <a:p>
            <a:fld id="{1318869E-A779-4B65-9720-4A5239749761}" type="datetimeFigureOut">
              <a:rPr lang="zh-CN" altLang="en-US" smtClean="0"/>
              <a:t>2024/8/12</a:t>
            </a:fld>
            <a:endParaRPr lang="zh-CN" altLang="en-US"/>
          </a:p>
        </p:txBody>
      </p:sp>
      <p:sp>
        <p:nvSpPr>
          <p:cNvPr id="6" name="页脚占位符 5">
            <a:extLst>
              <a:ext uri="{FF2B5EF4-FFF2-40B4-BE49-F238E27FC236}">
                <a16:creationId xmlns:a16="http://schemas.microsoft.com/office/drawing/2014/main" id="{7B877D50-33BB-433D-95A2-7DCF2E04325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A72B31-6123-EFDE-ACAF-D578B596A761}"/>
              </a:ext>
            </a:extLst>
          </p:cNvPr>
          <p:cNvSpPr>
            <a:spLocks noGrp="1"/>
          </p:cNvSpPr>
          <p:nvPr>
            <p:ph type="sldNum" sz="quarter" idx="12"/>
          </p:nvPr>
        </p:nvSpPr>
        <p:spPr/>
        <p:txBody>
          <a:body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1315186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2EAD5-EA04-DE5B-A082-F4E7F3F884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AB0697-12D3-390F-D405-0ED1BE6E1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648B2BD-F2E7-E586-BC03-58D228956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25E58-0F84-EBE3-8A2D-2039531A8921}"/>
              </a:ext>
            </a:extLst>
          </p:cNvPr>
          <p:cNvSpPr>
            <a:spLocks noGrp="1"/>
          </p:cNvSpPr>
          <p:nvPr>
            <p:ph type="dt" sz="half" idx="10"/>
          </p:nvPr>
        </p:nvSpPr>
        <p:spPr/>
        <p:txBody>
          <a:bodyPr/>
          <a:lstStyle/>
          <a:p>
            <a:fld id="{1318869E-A779-4B65-9720-4A5239749761}" type="datetimeFigureOut">
              <a:rPr lang="zh-CN" altLang="en-US" smtClean="0"/>
              <a:t>2024/8/12</a:t>
            </a:fld>
            <a:endParaRPr lang="zh-CN" altLang="en-US"/>
          </a:p>
        </p:txBody>
      </p:sp>
      <p:sp>
        <p:nvSpPr>
          <p:cNvPr id="6" name="页脚占位符 5">
            <a:extLst>
              <a:ext uri="{FF2B5EF4-FFF2-40B4-BE49-F238E27FC236}">
                <a16:creationId xmlns:a16="http://schemas.microsoft.com/office/drawing/2014/main" id="{371733D0-588A-283D-9768-EF5D38079D5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F74CFE-F7FE-75C8-CD7E-5C8B7D96C345}"/>
              </a:ext>
            </a:extLst>
          </p:cNvPr>
          <p:cNvSpPr>
            <a:spLocks noGrp="1"/>
          </p:cNvSpPr>
          <p:nvPr>
            <p:ph type="sldNum" sz="quarter" idx="12"/>
          </p:nvPr>
        </p:nvSpPr>
        <p:spPr/>
        <p:txBody>
          <a:body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2118081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779F725-DF29-8504-238D-93D6189CE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EA562C8-8FF5-EBA2-7535-673F92CFC8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BA7DFD-F92E-0E1C-D0E2-018987A17F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18869E-A779-4B65-9720-4A5239749761}" type="datetimeFigureOut">
              <a:rPr lang="zh-CN" altLang="en-US" smtClean="0"/>
              <a:t>2024/8/12</a:t>
            </a:fld>
            <a:endParaRPr lang="zh-CN" altLang="en-US"/>
          </a:p>
        </p:txBody>
      </p:sp>
      <p:sp>
        <p:nvSpPr>
          <p:cNvPr id="5" name="页脚占位符 4">
            <a:extLst>
              <a:ext uri="{FF2B5EF4-FFF2-40B4-BE49-F238E27FC236}">
                <a16:creationId xmlns:a16="http://schemas.microsoft.com/office/drawing/2014/main" id="{CD983FAA-AB8D-CF80-0B58-963666C26D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CEE9773-A38E-ADA2-580B-5ECA70350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B85D4-978D-4773-AFF5-BD88C5AF8209}" type="slidenum">
              <a:rPr lang="zh-CN" altLang="en-US" smtClean="0"/>
              <a:t>‹#›</a:t>
            </a:fld>
            <a:endParaRPr lang="zh-CN" altLang="en-US"/>
          </a:p>
        </p:txBody>
      </p:sp>
    </p:spTree>
    <p:extLst>
      <p:ext uri="{BB962C8B-B14F-4D97-AF65-F5344CB8AC3E}">
        <p14:creationId xmlns:p14="http://schemas.microsoft.com/office/powerpoint/2010/main" val="3990918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5A50D1-5E69-6344-20AA-11FBB77DC56F}"/>
              </a:ext>
            </a:extLst>
          </p:cNvPr>
          <p:cNvSpPr>
            <a:spLocks noGrp="1"/>
          </p:cNvSpPr>
          <p:nvPr>
            <p:ph type="ctrTitle"/>
          </p:nvPr>
        </p:nvSpPr>
        <p:spPr/>
        <p:txBody>
          <a:bodyPr>
            <a:normAutofit/>
          </a:bodyPr>
          <a:lstStyle/>
          <a:p>
            <a:pPr>
              <a:lnSpc>
                <a:spcPct val="150000"/>
              </a:lnSpc>
            </a:pPr>
            <a:r>
              <a:rPr lang="zh-CN" altLang="en-US" sz="4800" b="1" kern="0">
                <a:latin typeface="微软雅黑" panose="020B0503020204020204" pitchFamily="34" charset="-122"/>
                <a:ea typeface="微软雅黑" panose="020B0503020204020204" pitchFamily="34" charset="-122"/>
                <a:cs typeface="Calibri" panose="020F0502020204030204" pitchFamily="34" charset="0"/>
              </a:rPr>
              <a:t>悠坐</a:t>
            </a:r>
            <a:r>
              <a:rPr lang="zh-CN" altLang="zh-CN" sz="4800" b="1" kern="0">
                <a:effectLst/>
                <a:latin typeface="微软雅黑" panose="020B0503020204020204" pitchFamily="34" charset="-122"/>
                <a:ea typeface="微软雅黑" panose="020B0503020204020204" pitchFamily="34" charset="-122"/>
                <a:cs typeface="Calibri" panose="020F0502020204030204" pitchFamily="34" charset="0"/>
              </a:rPr>
              <a:t>宝</a:t>
            </a:r>
            <a:br>
              <a:rPr lang="en-US" altLang="zh-CN" sz="4800" b="1" kern="0">
                <a:effectLst/>
                <a:latin typeface="微软雅黑" panose="020B0503020204020204" pitchFamily="34" charset="-122"/>
                <a:ea typeface="微软雅黑" panose="020B0503020204020204" pitchFamily="34" charset="-122"/>
                <a:cs typeface="Calibri" panose="020F0502020204030204" pitchFamily="34" charset="0"/>
              </a:rPr>
            </a:br>
            <a:r>
              <a:rPr lang="en-US" altLang="zh-CN" sz="4400" b="1" kern="0">
                <a:effectLst/>
                <a:latin typeface="微软雅黑" panose="020B0503020204020204" pitchFamily="34" charset="-122"/>
                <a:ea typeface="微软雅黑" panose="020B0503020204020204" pitchFamily="34" charset="-122"/>
              </a:rPr>
              <a:t>—— </a:t>
            </a:r>
            <a:r>
              <a:rPr lang="zh-CN" altLang="en-US" sz="4400" b="1" kern="0">
                <a:effectLst/>
                <a:latin typeface="微软雅黑" panose="020B0503020204020204" pitchFamily="34" charset="-122"/>
                <a:ea typeface="微软雅黑" panose="020B0503020204020204" pitchFamily="34" charset="-122"/>
                <a:cs typeface="Calibri" panose="020F0502020204030204" pitchFamily="34" charset="0"/>
              </a:rPr>
              <a:t>基于</a:t>
            </a:r>
            <a:r>
              <a:rPr lang="en-US" altLang="zh-CN" sz="4400" b="1" kern="0">
                <a:effectLst/>
                <a:latin typeface="微软雅黑" panose="020B0503020204020204" pitchFamily="34" charset="-122"/>
                <a:ea typeface="微软雅黑" panose="020B0503020204020204" pitchFamily="34" charset="-122"/>
                <a:cs typeface="Calibri" panose="020F0502020204030204" pitchFamily="34" charset="0"/>
              </a:rPr>
              <a:t>BLE</a:t>
            </a:r>
            <a:r>
              <a:rPr lang="zh-CN" altLang="en-US" sz="4400" b="1" kern="0">
                <a:effectLst/>
                <a:latin typeface="微软雅黑" panose="020B0503020204020204" pitchFamily="34" charset="-122"/>
                <a:ea typeface="微软雅黑" panose="020B0503020204020204" pitchFamily="34" charset="-122"/>
                <a:cs typeface="Calibri" panose="020F0502020204030204" pitchFamily="34" charset="0"/>
              </a:rPr>
              <a:t>的无感坐姿监测系统</a:t>
            </a:r>
            <a:endParaRPr lang="zh-CN" altLang="en-US" sz="4800" dirty="0">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64610399-AA26-73DB-E9BC-1945E1D6BC82}"/>
              </a:ext>
            </a:extLst>
          </p:cNvPr>
          <p:cNvSpPr>
            <a:spLocks noGrp="1"/>
          </p:cNvSpPr>
          <p:nvPr>
            <p:ph type="subTitle" idx="1"/>
          </p:nvPr>
        </p:nvSpPr>
        <p:spPr>
          <a:xfrm>
            <a:off x="1524000" y="4181460"/>
            <a:ext cx="9144000" cy="1655762"/>
          </a:xfrm>
        </p:spPr>
        <p:txBody>
          <a:bodyPr/>
          <a:lstStyle/>
          <a:p>
            <a:pPr algn="l">
              <a:lnSpc>
                <a:spcPct val="150000"/>
              </a:lnSpc>
            </a:pPr>
            <a:r>
              <a:rPr lang="zh-CN" altLang="en-US" dirty="0"/>
              <a:t>	                 宋俊豪 </a:t>
            </a:r>
            <a:r>
              <a:rPr lang="zh-CN" altLang="zh-CN" dirty="0"/>
              <a:t>刘明宇</a:t>
            </a:r>
            <a:r>
              <a:rPr lang="en-US" altLang="zh-CN" dirty="0"/>
              <a:t> </a:t>
            </a:r>
            <a:r>
              <a:rPr lang="zh-CN" altLang="zh-CN" dirty="0"/>
              <a:t>孙婧文</a:t>
            </a:r>
            <a:r>
              <a:rPr lang="en-US" altLang="zh-CN" dirty="0"/>
              <a:t> </a:t>
            </a:r>
            <a:r>
              <a:rPr lang="zh-CN" altLang="zh-CN" dirty="0"/>
              <a:t>史峻逸</a:t>
            </a:r>
            <a:endParaRPr lang="zh-CN" altLang="en-US" dirty="0"/>
          </a:p>
        </p:txBody>
      </p:sp>
    </p:spTree>
    <p:extLst>
      <p:ext uri="{BB962C8B-B14F-4D97-AF65-F5344CB8AC3E}">
        <p14:creationId xmlns:p14="http://schemas.microsoft.com/office/powerpoint/2010/main" val="391422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238C3-1B9C-2E0E-326C-F8E9EC868336}"/>
              </a:ext>
            </a:extLst>
          </p:cNvPr>
          <p:cNvSpPr>
            <a:spLocks noGrp="1"/>
          </p:cNvSpPr>
          <p:nvPr>
            <p:ph type="title"/>
          </p:nvPr>
        </p:nvSpPr>
        <p:spPr/>
        <p:txBody>
          <a:bodyPr>
            <a:normAutofit/>
          </a:bodyPr>
          <a:lstStyle/>
          <a:p>
            <a:r>
              <a:rPr lang="zh-CN" altLang="en-US" sz="4000" b="1" dirty="0"/>
              <a:t>客户端：坐姿监测算法</a:t>
            </a:r>
          </a:p>
        </p:txBody>
      </p:sp>
      <p:sp>
        <p:nvSpPr>
          <p:cNvPr id="4" name="内容占位符 2">
            <a:extLst>
              <a:ext uri="{FF2B5EF4-FFF2-40B4-BE49-F238E27FC236}">
                <a16:creationId xmlns:a16="http://schemas.microsoft.com/office/drawing/2014/main" id="{3C4D96B9-C117-E7CB-14EB-24086A09B5D0}"/>
              </a:ext>
            </a:extLst>
          </p:cNvPr>
          <p:cNvSpPr txBox="1">
            <a:spLocks/>
          </p:cNvSpPr>
          <p:nvPr/>
        </p:nvSpPr>
        <p:spPr>
          <a:xfrm>
            <a:off x="5229226" y="1825625"/>
            <a:ext cx="63436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lnSpc>
                <a:spcPct val="150000"/>
              </a:lnSpc>
              <a:buNone/>
            </a:pPr>
            <a:endParaRPr lang="zh-CN" altLang="zh-CN"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B10E22BC-2BBD-CCE2-7384-B756E9D3FC77}"/>
                  </a:ext>
                </a:extLst>
              </p:cNvPr>
              <p:cNvSpPr>
                <a:spLocks noGrp="1"/>
              </p:cNvSpPr>
              <p:nvPr>
                <p:ph idx="1"/>
              </p:nvPr>
            </p:nvSpPr>
            <p:spPr>
              <a:xfrm>
                <a:off x="950613" y="1690688"/>
                <a:ext cx="8864098" cy="4685169"/>
              </a:xfrm>
            </p:spPr>
            <p:txBody>
              <a:bodyPr>
                <a:noAutofit/>
              </a:bodyPr>
              <a:lstStyle/>
              <a:p>
                <a14:m>
                  <m:oMath xmlns:m="http://schemas.openxmlformats.org/officeDocument/2006/math">
                    <m:r>
                      <a:rPr lang="zh-CN" altLang="zh-CN" sz="2400">
                        <a:latin typeface="Cambria Math" panose="02040503050406030204" pitchFamily="18" charset="0"/>
                      </a:rPr>
                      <m:t>标准一：</m:t>
                    </m:r>
                    <m:r>
                      <m:rPr>
                        <m:sty m:val="p"/>
                      </m:rPr>
                      <a:rPr lang="en-US" altLang="zh-CN" sz="2400">
                        <a:latin typeface="Cambria Math" panose="02040503050406030204" pitchFamily="18" charset="0"/>
                      </a:rPr>
                      <m:t>c</m:t>
                    </m:r>
                    <m:r>
                      <a:rPr lang="en-US" altLang="zh-CN" sz="2400">
                        <a:latin typeface="Cambria Math" panose="02040503050406030204" pitchFamily="18" charset="0"/>
                      </a:rPr>
                      <m:t>0+</m:t>
                    </m:r>
                    <m:r>
                      <m:rPr>
                        <m:sty m:val="p"/>
                      </m:rPr>
                      <a:rPr lang="en-US" altLang="zh-CN" sz="2400">
                        <a:latin typeface="Cambria Math" panose="02040503050406030204" pitchFamily="18" charset="0"/>
                      </a:rPr>
                      <m:t>c</m:t>
                    </m:r>
                    <m:r>
                      <a:rPr lang="en-US" altLang="zh-CN" sz="2400">
                        <a:latin typeface="Cambria Math" panose="02040503050406030204" pitchFamily="18" charset="0"/>
                      </a:rPr>
                      <m:t>1+</m:t>
                    </m:r>
                    <m:r>
                      <m:rPr>
                        <m:sty m:val="p"/>
                      </m:rPr>
                      <a:rPr lang="en-US" altLang="zh-CN" sz="2400">
                        <a:latin typeface="Cambria Math" panose="02040503050406030204" pitchFamily="18" charset="0"/>
                      </a:rPr>
                      <m:t>c</m:t>
                    </m:r>
                    <m:r>
                      <a:rPr lang="en-US" altLang="zh-CN" sz="2400">
                        <a:latin typeface="Cambria Math" panose="02040503050406030204" pitchFamily="18" charset="0"/>
                      </a:rPr>
                      <m:t>2+</m:t>
                    </m:r>
                    <m:r>
                      <m:rPr>
                        <m:sty m:val="p"/>
                      </m:rPr>
                      <a:rPr lang="en-US" altLang="zh-CN" sz="2400">
                        <a:latin typeface="Cambria Math" panose="02040503050406030204" pitchFamily="18" charset="0"/>
                      </a:rPr>
                      <m:t>c</m:t>
                    </m:r>
                    <m:r>
                      <a:rPr lang="en-US" altLang="zh-CN" sz="2400">
                        <a:latin typeface="Cambria Math" panose="02040503050406030204" pitchFamily="18" charset="0"/>
                      </a:rPr>
                      <m:t>3</m:t>
                    </m:r>
                  </m:oMath>
                </a14:m>
                <a:endParaRPr lang="en-US" altLang="zh-CN" sz="2400" dirty="0"/>
              </a:p>
              <a:p>
                <a:endParaRPr lang="zh-CN" altLang="zh-CN" sz="2400" dirty="0"/>
              </a:p>
              <a:p>
                <a14:m>
                  <m:oMath xmlns:m="http://schemas.openxmlformats.org/officeDocument/2006/math">
                    <m:r>
                      <a:rPr lang="zh-CN" altLang="zh-CN" sz="2400">
                        <a:latin typeface="Cambria Math" panose="02040503050406030204" pitchFamily="18" charset="0"/>
                      </a:rPr>
                      <m:t>标准二：</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c</m:t>
                        </m:r>
                        <m:r>
                          <a:rPr lang="en-US" altLang="zh-CN" sz="2400">
                            <a:latin typeface="Cambria Math" panose="02040503050406030204" pitchFamily="18" charset="0"/>
                          </a:rPr>
                          <m:t>0+</m:t>
                        </m:r>
                        <m:r>
                          <m:rPr>
                            <m:sty m:val="p"/>
                          </m:rPr>
                          <a:rPr lang="en-US" altLang="zh-CN" sz="2400">
                            <a:latin typeface="Cambria Math" panose="02040503050406030204" pitchFamily="18" charset="0"/>
                          </a:rPr>
                          <m:t>c</m:t>
                        </m:r>
                        <m:r>
                          <a:rPr lang="en-US" altLang="zh-CN" sz="2400">
                            <a:latin typeface="Cambria Math" panose="02040503050406030204" pitchFamily="18" charset="0"/>
                          </a:rPr>
                          <m:t>2</m:t>
                        </m:r>
                      </m:num>
                      <m:den>
                        <m:r>
                          <m:rPr>
                            <m:sty m:val="p"/>
                          </m:rPr>
                          <a:rPr lang="en-US" altLang="zh-CN" sz="2400">
                            <a:latin typeface="Cambria Math" panose="02040503050406030204" pitchFamily="18" charset="0"/>
                          </a:rPr>
                          <m:t>c</m:t>
                        </m:r>
                        <m:r>
                          <a:rPr lang="en-US" altLang="zh-CN" sz="2400">
                            <a:latin typeface="Cambria Math" panose="02040503050406030204" pitchFamily="18" charset="0"/>
                          </a:rPr>
                          <m:t>1+</m:t>
                        </m:r>
                        <m:r>
                          <m:rPr>
                            <m:sty m:val="p"/>
                          </m:rPr>
                          <a:rPr lang="en-US" altLang="zh-CN" sz="2400">
                            <a:latin typeface="Cambria Math" panose="02040503050406030204" pitchFamily="18" charset="0"/>
                          </a:rPr>
                          <m:t>c</m:t>
                        </m:r>
                        <m:r>
                          <a:rPr lang="en-US" altLang="zh-CN" sz="2400">
                            <a:latin typeface="Cambria Math" panose="02040503050406030204" pitchFamily="18" charset="0"/>
                          </a:rPr>
                          <m:t>3</m:t>
                        </m:r>
                      </m:den>
                    </m:f>
                  </m:oMath>
                </a14:m>
                <a:endParaRPr lang="en-US" altLang="zh-CN" sz="2400" dirty="0"/>
              </a:p>
              <a:p>
                <a:endParaRPr lang="zh-CN" altLang="zh-CN" sz="2400" dirty="0"/>
              </a:p>
              <a:p>
                <a14:m>
                  <m:oMath xmlns:m="http://schemas.openxmlformats.org/officeDocument/2006/math">
                    <m:r>
                      <a:rPr lang="zh-CN" altLang="zh-CN" sz="2400">
                        <a:latin typeface="Cambria Math" panose="02040503050406030204" pitchFamily="18" charset="0"/>
                      </a:rPr>
                      <m:t>标准三：</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c</m:t>
                        </m:r>
                        <m:r>
                          <a:rPr lang="en-US" altLang="zh-CN" sz="2400">
                            <a:latin typeface="Cambria Math" panose="02040503050406030204" pitchFamily="18" charset="0"/>
                          </a:rPr>
                          <m:t>0</m:t>
                        </m:r>
                      </m:num>
                      <m:den>
                        <m:r>
                          <m:rPr>
                            <m:sty m:val="p"/>
                          </m:rPr>
                          <a:rPr lang="en-US" altLang="zh-CN" sz="2400">
                            <a:latin typeface="Cambria Math" panose="02040503050406030204" pitchFamily="18" charset="0"/>
                          </a:rPr>
                          <m:t>c</m:t>
                        </m:r>
                        <m:r>
                          <a:rPr lang="en-US" altLang="zh-CN" sz="2400">
                            <a:latin typeface="Cambria Math" panose="02040503050406030204" pitchFamily="18" charset="0"/>
                          </a:rPr>
                          <m:t>1</m:t>
                        </m:r>
                      </m:den>
                    </m:f>
                  </m:oMath>
                </a14:m>
                <a:endParaRPr lang="en-US" altLang="zh-CN" sz="2400" dirty="0"/>
              </a:p>
              <a:p>
                <a:endParaRPr lang="zh-CN" altLang="zh-CN" sz="2400" dirty="0"/>
              </a:p>
              <a:p>
                <a14:m>
                  <m:oMath xmlns:m="http://schemas.openxmlformats.org/officeDocument/2006/math">
                    <m:r>
                      <a:rPr lang="zh-CN" altLang="zh-CN" sz="2400">
                        <a:latin typeface="Cambria Math" panose="02040503050406030204" pitchFamily="18" charset="0"/>
                      </a:rPr>
                      <m:t>标准四：</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c</m:t>
                        </m:r>
                        <m:r>
                          <a:rPr lang="en-US" altLang="zh-CN" sz="2400">
                            <a:latin typeface="Cambria Math" panose="02040503050406030204" pitchFamily="18" charset="0"/>
                          </a:rPr>
                          <m:t>3</m:t>
                        </m:r>
                      </m:num>
                      <m:den>
                        <m:r>
                          <m:rPr>
                            <m:sty m:val="p"/>
                          </m:rPr>
                          <a:rPr lang="en-US" altLang="zh-CN" sz="2400">
                            <a:latin typeface="Cambria Math" panose="02040503050406030204" pitchFamily="18" charset="0"/>
                          </a:rPr>
                          <m:t>c</m:t>
                        </m:r>
                        <m:r>
                          <a:rPr lang="en-US" altLang="zh-CN" sz="2400">
                            <a:latin typeface="Cambria Math" panose="02040503050406030204" pitchFamily="18" charset="0"/>
                          </a:rPr>
                          <m:t>2</m:t>
                        </m:r>
                      </m:den>
                    </m:f>
                  </m:oMath>
                </a14:m>
                <a:endParaRPr lang="en-US" altLang="zh-CN" sz="2400" dirty="0"/>
              </a:p>
              <a:p>
                <a:endParaRPr lang="zh-CN" altLang="zh-CN" sz="2400" dirty="0"/>
              </a:p>
              <a:p>
                <a14:m>
                  <m:oMath xmlns:m="http://schemas.openxmlformats.org/officeDocument/2006/math">
                    <m:r>
                      <a:rPr lang="zh-CN" altLang="zh-CN" sz="2400">
                        <a:latin typeface="Cambria Math" panose="02040503050406030204" pitchFamily="18" charset="0"/>
                      </a:rPr>
                      <m:t>标准五：</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c</m:t>
                        </m:r>
                        <m:r>
                          <a:rPr lang="en-US" altLang="zh-CN" sz="2400">
                            <a:latin typeface="Cambria Math" panose="02040503050406030204" pitchFamily="18" charset="0"/>
                          </a:rPr>
                          <m:t>2</m:t>
                        </m:r>
                      </m:num>
                      <m:den>
                        <m:r>
                          <m:rPr>
                            <m:sty m:val="p"/>
                          </m:rPr>
                          <a:rPr lang="en-US" altLang="zh-CN" sz="2400">
                            <a:latin typeface="Cambria Math" panose="02040503050406030204" pitchFamily="18" charset="0"/>
                          </a:rPr>
                          <m:t>c</m:t>
                        </m:r>
                        <m:r>
                          <a:rPr lang="en-US" altLang="zh-CN" sz="2400">
                            <a:latin typeface="Cambria Math" panose="02040503050406030204" pitchFamily="18" charset="0"/>
                          </a:rPr>
                          <m:t>0</m:t>
                        </m:r>
                      </m:den>
                    </m:f>
                  </m:oMath>
                </a14:m>
                <a:endParaRPr lang="zh-CN" altLang="zh-CN" sz="2400" dirty="0"/>
              </a:p>
            </p:txBody>
          </p:sp>
        </mc:Choice>
        <mc:Fallback xmlns="">
          <p:sp>
            <p:nvSpPr>
              <p:cNvPr id="6" name="内容占位符 5">
                <a:extLst>
                  <a:ext uri="{FF2B5EF4-FFF2-40B4-BE49-F238E27FC236}">
                    <a16:creationId xmlns:a16="http://schemas.microsoft.com/office/drawing/2014/main" id="{B10E22BC-2BBD-CCE2-7384-B756E9D3FC77}"/>
                  </a:ext>
                </a:extLst>
              </p:cNvPr>
              <p:cNvSpPr>
                <a:spLocks noGrp="1" noRot="1" noChangeAspect="1" noMove="1" noResize="1" noEditPoints="1" noAdjustHandles="1" noChangeArrowheads="1" noChangeShapeType="1" noTextEdit="1"/>
              </p:cNvSpPr>
              <p:nvPr>
                <p:ph idx="1"/>
              </p:nvPr>
            </p:nvSpPr>
            <p:spPr>
              <a:xfrm>
                <a:off x="950613" y="1690688"/>
                <a:ext cx="8864098" cy="4685169"/>
              </a:xfrm>
              <a:blipFill>
                <a:blip r:embed="rId3"/>
                <a:stretch>
                  <a:fillRect l="-963" t="-117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FD8C949-D067-41A2-B9C5-B8BADC89F6E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3060" y="2395186"/>
            <a:ext cx="4081196" cy="2956559"/>
          </a:xfrm>
          <a:prstGeom prst="rect">
            <a:avLst/>
          </a:prstGeom>
          <a:ln>
            <a:noFill/>
          </a:ln>
          <a:effectLst>
            <a:outerShdw blurRad="190500" algn="tl" rotWithShape="0">
              <a:srgbClr val="000000">
                <a:alpha val="70000"/>
              </a:srgbClr>
            </a:outerShdw>
          </a:effectLst>
        </p:spPr>
      </p:pic>
      <p:sp>
        <p:nvSpPr>
          <p:cNvPr id="7" name="文本框 6">
            <a:extLst>
              <a:ext uri="{FF2B5EF4-FFF2-40B4-BE49-F238E27FC236}">
                <a16:creationId xmlns:a16="http://schemas.microsoft.com/office/drawing/2014/main" id="{FC763E9A-63C3-45A0-9FF6-5B8569E475ED}"/>
              </a:ext>
            </a:extLst>
          </p:cNvPr>
          <p:cNvSpPr txBox="1"/>
          <p:nvPr/>
        </p:nvSpPr>
        <p:spPr>
          <a:xfrm>
            <a:off x="5967726" y="5828098"/>
            <a:ext cx="6097508" cy="369332"/>
          </a:xfrm>
          <a:prstGeom prst="rect">
            <a:avLst/>
          </a:prstGeom>
          <a:noFill/>
        </p:spPr>
        <p:txBody>
          <a:bodyPr wrap="square">
            <a:spAutoFit/>
          </a:bodyPr>
          <a:lstStyle/>
          <a:p>
            <a:pPr algn="ctr"/>
            <a:r>
              <a:rPr lang="zh-CN" altLang="en-US">
                <a:latin typeface="微软雅黑" panose="020B0503020204020204" pitchFamily="34" charset="-122"/>
                <a:ea typeface="微软雅黑" panose="020B0503020204020204" pitchFamily="34" charset="-122"/>
                <a:cs typeface="Calibri" panose="020F0502020204030204" pitchFamily="34" charset="0"/>
              </a:rPr>
              <a:t>传感器位置示意</a:t>
            </a: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797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238C3-1B9C-2E0E-326C-F8E9EC868336}"/>
              </a:ext>
            </a:extLst>
          </p:cNvPr>
          <p:cNvSpPr>
            <a:spLocks noGrp="1"/>
          </p:cNvSpPr>
          <p:nvPr>
            <p:ph type="title"/>
          </p:nvPr>
        </p:nvSpPr>
        <p:spPr/>
        <p:txBody>
          <a:bodyPr>
            <a:normAutofit/>
          </a:bodyPr>
          <a:lstStyle/>
          <a:p>
            <a:r>
              <a:rPr lang="zh-CN" altLang="en-US" sz="4000" b="1"/>
              <a:t>客户端：小程序（蓝牙连接</a:t>
            </a:r>
            <a:r>
              <a:rPr lang="en-US" altLang="zh-CN" sz="4000" b="1"/>
              <a:t>+</a:t>
            </a:r>
            <a:r>
              <a:rPr lang="zh-CN" altLang="en-US" sz="4000" b="1"/>
              <a:t>个人中心）</a:t>
            </a:r>
            <a:endParaRPr lang="zh-CN" altLang="en-US" sz="4000" b="1" dirty="0"/>
          </a:p>
        </p:txBody>
      </p:sp>
      <p:pic>
        <p:nvPicPr>
          <p:cNvPr id="8" name="图片 7">
            <a:extLst>
              <a:ext uri="{FF2B5EF4-FFF2-40B4-BE49-F238E27FC236}">
                <a16:creationId xmlns:a16="http://schemas.microsoft.com/office/drawing/2014/main" id="{B8F91E26-17DA-4F6D-BA19-9527ECB8B5E8}"/>
              </a:ext>
            </a:extLst>
          </p:cNvPr>
          <p:cNvPicPr/>
          <p:nvPr/>
        </p:nvPicPr>
        <p:blipFill rotWithShape="1">
          <a:blip r:embed="rId3" cstate="print">
            <a:extLst>
              <a:ext uri="{28A0092B-C50C-407E-A947-70E740481C1C}">
                <a14:useLocalDpi xmlns:a14="http://schemas.microsoft.com/office/drawing/2010/main" val="0"/>
              </a:ext>
            </a:extLst>
          </a:blip>
          <a:srcRect t="3920" b="2254"/>
          <a:stretch/>
        </p:blipFill>
        <p:spPr bwMode="auto">
          <a:xfrm>
            <a:off x="2502112" y="1861455"/>
            <a:ext cx="2387127" cy="4511356"/>
          </a:xfrm>
          <a:prstGeom prst="rect">
            <a:avLst/>
          </a:prstGeom>
          <a:ln>
            <a:noFill/>
          </a:ln>
          <a:effectLst>
            <a:outerShdw blurRad="190500" algn="tl" rotWithShape="0">
              <a:srgbClr val="000000">
                <a:alpha val="70000"/>
              </a:srgbClr>
            </a:outerShdw>
          </a:effectLst>
        </p:spPr>
      </p:pic>
      <p:pic>
        <p:nvPicPr>
          <p:cNvPr id="4" name="图片 3">
            <a:extLst>
              <a:ext uri="{FF2B5EF4-FFF2-40B4-BE49-F238E27FC236}">
                <a16:creationId xmlns:a16="http://schemas.microsoft.com/office/drawing/2014/main" id="{E4235247-C7DB-498B-BE0E-0BA94B60019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3618" b="2785"/>
          <a:stretch/>
        </p:blipFill>
        <p:spPr>
          <a:xfrm>
            <a:off x="6593874" y="1861455"/>
            <a:ext cx="2465460" cy="45116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39341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238C3-1B9C-2E0E-326C-F8E9EC868336}"/>
              </a:ext>
            </a:extLst>
          </p:cNvPr>
          <p:cNvSpPr>
            <a:spLocks noGrp="1"/>
          </p:cNvSpPr>
          <p:nvPr>
            <p:ph type="title"/>
          </p:nvPr>
        </p:nvSpPr>
        <p:spPr/>
        <p:txBody>
          <a:bodyPr>
            <a:normAutofit/>
          </a:bodyPr>
          <a:lstStyle/>
          <a:p>
            <a:r>
              <a:rPr lang="zh-CN" altLang="en-US" sz="4000" b="1"/>
              <a:t>客户端：小程序（错误坐姿实时监测提醒功能）</a:t>
            </a:r>
            <a:endParaRPr lang="zh-CN" altLang="en-US" sz="4000" b="1" dirty="0"/>
          </a:p>
        </p:txBody>
      </p:sp>
      <p:pic>
        <p:nvPicPr>
          <p:cNvPr id="5" name="图片 4">
            <a:extLst>
              <a:ext uri="{FF2B5EF4-FFF2-40B4-BE49-F238E27FC236}">
                <a16:creationId xmlns:a16="http://schemas.microsoft.com/office/drawing/2014/main" id="{7376F8A0-05B3-49D7-9B08-6F6B22595D1C}"/>
              </a:ext>
            </a:extLst>
          </p:cNvPr>
          <p:cNvPicPr/>
          <p:nvPr/>
        </p:nvPicPr>
        <p:blipFill rotWithShape="1">
          <a:blip r:embed="rId3" cstate="print">
            <a:extLst>
              <a:ext uri="{28A0092B-C50C-407E-A947-70E740481C1C}">
                <a14:useLocalDpi xmlns:a14="http://schemas.microsoft.com/office/drawing/2010/main" val="0"/>
              </a:ext>
            </a:extLst>
          </a:blip>
          <a:srcRect t="3406" b="2669"/>
          <a:stretch/>
        </p:blipFill>
        <p:spPr bwMode="auto">
          <a:xfrm>
            <a:off x="1055869" y="1866121"/>
            <a:ext cx="2387127" cy="4511353"/>
          </a:xfrm>
          <a:prstGeom prst="rect">
            <a:avLst/>
          </a:prstGeom>
          <a:ln>
            <a:noFill/>
          </a:ln>
          <a:effectLst>
            <a:outerShdw blurRad="190500" algn="tl" rotWithShape="0">
              <a:srgbClr val="000000">
                <a:alpha val="70000"/>
              </a:srgbClr>
            </a:outerShdw>
          </a:effectLst>
        </p:spPr>
      </p:pic>
      <p:pic>
        <p:nvPicPr>
          <p:cNvPr id="4" name="图片 3">
            <a:extLst>
              <a:ext uri="{FF2B5EF4-FFF2-40B4-BE49-F238E27FC236}">
                <a16:creationId xmlns:a16="http://schemas.microsoft.com/office/drawing/2014/main" id="{7AD38D33-FD4A-4BAB-A760-A381A2ED3A51}"/>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4083" b="2449"/>
          <a:stretch/>
        </p:blipFill>
        <p:spPr>
          <a:xfrm>
            <a:off x="7675328" y="1866121"/>
            <a:ext cx="2513701" cy="4511356"/>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8D86AD35-761A-4735-AC46-4FB2EEFCEDF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3704" b="2469"/>
          <a:stretch/>
        </p:blipFill>
        <p:spPr>
          <a:xfrm>
            <a:off x="4365598" y="1866121"/>
            <a:ext cx="2387127" cy="45113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156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238C3-1B9C-2E0E-326C-F8E9EC868336}"/>
              </a:ext>
            </a:extLst>
          </p:cNvPr>
          <p:cNvSpPr>
            <a:spLocks noGrp="1"/>
          </p:cNvSpPr>
          <p:nvPr>
            <p:ph type="title"/>
          </p:nvPr>
        </p:nvSpPr>
        <p:spPr/>
        <p:txBody>
          <a:bodyPr>
            <a:normAutofit/>
          </a:bodyPr>
          <a:lstStyle/>
          <a:p>
            <a:r>
              <a:rPr lang="zh-CN" altLang="en-US" sz="4000" b="1" dirty="0"/>
              <a:t>客户端：小程序（自定义久坐提醒功能）</a:t>
            </a:r>
          </a:p>
        </p:txBody>
      </p:sp>
      <p:pic>
        <p:nvPicPr>
          <p:cNvPr id="7" name="图片 6">
            <a:extLst>
              <a:ext uri="{FF2B5EF4-FFF2-40B4-BE49-F238E27FC236}">
                <a16:creationId xmlns:a16="http://schemas.microsoft.com/office/drawing/2014/main" id="{FE763D45-4358-4C58-94E9-040EA41725E0}"/>
              </a:ext>
            </a:extLst>
          </p:cNvPr>
          <p:cNvPicPr/>
          <p:nvPr/>
        </p:nvPicPr>
        <p:blipFill rotWithShape="1">
          <a:blip r:embed="rId3" cstate="print">
            <a:extLst>
              <a:ext uri="{28A0092B-C50C-407E-A947-70E740481C1C}">
                <a14:useLocalDpi xmlns:a14="http://schemas.microsoft.com/office/drawing/2010/main" val="0"/>
              </a:ext>
            </a:extLst>
          </a:blip>
          <a:srcRect t="3989" b="1938"/>
          <a:stretch/>
        </p:blipFill>
        <p:spPr bwMode="auto">
          <a:xfrm>
            <a:off x="1066471" y="1866121"/>
            <a:ext cx="2432509" cy="4511353"/>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90D87650-BF3C-4C5E-8220-C3E6998F357C}"/>
              </a:ext>
            </a:extLst>
          </p:cNvPr>
          <p:cNvPicPr/>
          <p:nvPr/>
        </p:nvPicPr>
        <p:blipFill rotWithShape="1">
          <a:blip r:embed="rId4" cstate="print">
            <a:extLst>
              <a:ext uri="{28A0092B-C50C-407E-A947-70E740481C1C}">
                <a14:useLocalDpi xmlns:a14="http://schemas.microsoft.com/office/drawing/2010/main" val="0"/>
              </a:ext>
            </a:extLst>
          </a:blip>
          <a:srcRect t="4031" b="2135"/>
          <a:stretch/>
        </p:blipFill>
        <p:spPr bwMode="auto">
          <a:xfrm>
            <a:off x="4382310" y="1866121"/>
            <a:ext cx="2530501" cy="4511353"/>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57A24870-55E9-43E7-B9E2-9FF337C0B200}"/>
              </a:ext>
            </a:extLst>
          </p:cNvPr>
          <p:cNvPicPr/>
          <p:nvPr/>
        </p:nvPicPr>
        <p:blipFill rotWithShape="1">
          <a:blip r:embed="rId5" cstate="print">
            <a:extLst>
              <a:ext uri="{28A0092B-C50C-407E-A947-70E740481C1C}">
                <a14:useLocalDpi xmlns:a14="http://schemas.microsoft.com/office/drawing/2010/main" val="0"/>
              </a:ext>
            </a:extLst>
          </a:blip>
          <a:srcRect t="2977" b="2377"/>
          <a:stretch/>
        </p:blipFill>
        <p:spPr bwMode="auto">
          <a:xfrm>
            <a:off x="7796142" y="1866121"/>
            <a:ext cx="2392888" cy="45113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6292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4B95FA8-BE57-4A86-8531-E2BE4068E6D0}"/>
              </a:ext>
            </a:extLst>
          </p:cNvPr>
          <p:cNvSpPr>
            <a:spLocks noGrp="1"/>
          </p:cNvSpPr>
          <p:nvPr>
            <p:ph type="title"/>
          </p:nvPr>
        </p:nvSpPr>
        <p:spPr>
          <a:xfrm>
            <a:off x="5284077" y="2959660"/>
            <a:ext cx="2283371" cy="938679"/>
          </a:xfrm>
        </p:spPr>
        <p:txBody>
          <a:bodyPr>
            <a:normAutofit/>
          </a:bodyPr>
          <a:lstStyle/>
          <a:p>
            <a:pPr algn="ctr"/>
            <a:r>
              <a:rPr lang="zh-CN" altLang="en-US" sz="6000" b="1" dirty="0"/>
              <a:t>谢谢！</a:t>
            </a:r>
          </a:p>
        </p:txBody>
      </p:sp>
    </p:spTree>
    <p:extLst>
      <p:ext uri="{BB962C8B-B14F-4D97-AF65-F5344CB8AC3E}">
        <p14:creationId xmlns:p14="http://schemas.microsoft.com/office/powerpoint/2010/main" val="215577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AACED2-48A1-0B12-583C-EB4EE5BA3F9E}"/>
              </a:ext>
            </a:extLst>
          </p:cNvPr>
          <p:cNvSpPr>
            <a:spLocks noGrp="1"/>
          </p:cNvSpPr>
          <p:nvPr>
            <p:ph type="title"/>
          </p:nvPr>
        </p:nvSpPr>
        <p:spPr/>
        <p:txBody>
          <a:bodyPr>
            <a:normAutofit/>
          </a:bodyPr>
          <a:lstStyle/>
          <a:p>
            <a:r>
              <a:rPr lang="zh-CN" altLang="en-US" sz="4000" b="1" dirty="0"/>
              <a:t>研究背景和意义</a:t>
            </a:r>
          </a:p>
        </p:txBody>
      </p:sp>
      <p:sp>
        <p:nvSpPr>
          <p:cNvPr id="3" name="内容占位符 2">
            <a:extLst>
              <a:ext uri="{FF2B5EF4-FFF2-40B4-BE49-F238E27FC236}">
                <a16:creationId xmlns:a16="http://schemas.microsoft.com/office/drawing/2014/main" id="{CFADF550-A7B7-2B26-8369-21E706D07921}"/>
              </a:ext>
            </a:extLst>
          </p:cNvPr>
          <p:cNvSpPr>
            <a:spLocks noGrp="1"/>
          </p:cNvSpPr>
          <p:nvPr>
            <p:ph idx="1"/>
          </p:nvPr>
        </p:nvSpPr>
        <p:spPr>
          <a:xfrm>
            <a:off x="653572" y="2312346"/>
            <a:ext cx="4557700" cy="3199245"/>
          </a:xfrm>
        </p:spPr>
        <p:txBody>
          <a:bodyPr>
            <a:normAutofit/>
          </a:bodyPr>
          <a:lstStyle/>
          <a:p>
            <a:pPr indent="0">
              <a:lnSpc>
                <a:spcPct val="150000"/>
              </a:lnSpc>
              <a:buNone/>
            </a:pPr>
            <a:r>
              <a:rPr lang="zh-CN" altLang="zh-CN" sz="1800"/>
              <a:t>随着现代生活节奏的加快和办公环境的普及，久坐已成为</a:t>
            </a:r>
            <a:r>
              <a:rPr lang="zh-CN" altLang="en-US" sz="1800"/>
              <a:t>打工人</a:t>
            </a:r>
            <a:r>
              <a:rPr lang="zh-CN" altLang="zh-CN" sz="1800"/>
              <a:t>的常态。</a:t>
            </a:r>
            <a:endParaRPr lang="en-US" altLang="zh-CN" sz="1800"/>
          </a:p>
          <a:p>
            <a:pPr indent="0">
              <a:lnSpc>
                <a:spcPct val="150000"/>
              </a:lnSpc>
              <a:buNone/>
            </a:pPr>
            <a:endParaRPr lang="en-US" altLang="zh-CN" sz="1800"/>
          </a:p>
          <a:p>
            <a:pPr indent="0">
              <a:lnSpc>
                <a:spcPct val="150000"/>
              </a:lnSpc>
              <a:buNone/>
            </a:pPr>
            <a:r>
              <a:rPr lang="zh-CN" altLang="zh-CN" sz="1800"/>
              <a:t>长时间不良坐姿会对身体健康造成严重影响，如颈椎病、腰椎间盘突出等问题。</a:t>
            </a:r>
            <a:endParaRPr lang="en-US" altLang="zh-CN" sz="1800"/>
          </a:p>
          <a:p>
            <a:pPr indent="0">
              <a:lnSpc>
                <a:spcPct val="150000"/>
              </a:lnSpc>
              <a:buNone/>
            </a:pPr>
            <a:endParaRPr lang="en-US" altLang="zh-CN" sz="1800"/>
          </a:p>
        </p:txBody>
      </p:sp>
      <p:pic>
        <p:nvPicPr>
          <p:cNvPr id="5" name="图片 4">
            <a:extLst>
              <a:ext uri="{FF2B5EF4-FFF2-40B4-BE49-F238E27FC236}">
                <a16:creationId xmlns:a16="http://schemas.microsoft.com/office/drawing/2014/main" id="{046495D8-FC50-41D5-934C-058921F65C88}"/>
              </a:ext>
            </a:extLst>
          </p:cNvPr>
          <p:cNvPicPr>
            <a:picLocks noChangeAspect="1"/>
          </p:cNvPicPr>
          <p:nvPr/>
        </p:nvPicPr>
        <p:blipFill>
          <a:blip r:embed="rId3"/>
          <a:stretch>
            <a:fillRect/>
          </a:stretch>
        </p:blipFill>
        <p:spPr>
          <a:xfrm>
            <a:off x="7006938" y="2312346"/>
            <a:ext cx="3862919" cy="2481558"/>
          </a:xfrm>
          <a:prstGeom prst="rect">
            <a:avLst/>
          </a:prstGeom>
        </p:spPr>
      </p:pic>
    </p:spTree>
    <p:extLst>
      <p:ext uri="{BB962C8B-B14F-4D97-AF65-F5344CB8AC3E}">
        <p14:creationId xmlns:p14="http://schemas.microsoft.com/office/powerpoint/2010/main" val="4108382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CB61A066-0D37-43F6-AAB3-D73C3CF896E5}"/>
              </a:ext>
            </a:extLst>
          </p:cNvPr>
          <p:cNvSpPr>
            <a:spLocks noGrp="1"/>
          </p:cNvSpPr>
          <p:nvPr>
            <p:ph type="title"/>
          </p:nvPr>
        </p:nvSpPr>
        <p:spPr>
          <a:xfrm>
            <a:off x="838200" y="365125"/>
            <a:ext cx="10515600" cy="1325563"/>
          </a:xfrm>
        </p:spPr>
        <p:txBody>
          <a:bodyPr>
            <a:normAutofit/>
          </a:bodyPr>
          <a:lstStyle/>
          <a:p>
            <a:r>
              <a:rPr lang="zh-CN" altLang="en-US" sz="4000" b="1" dirty="0"/>
              <a:t>研究背景和意义</a:t>
            </a:r>
          </a:p>
        </p:txBody>
      </p:sp>
      <p:sp>
        <p:nvSpPr>
          <p:cNvPr id="13" name="文本框 12">
            <a:extLst>
              <a:ext uri="{FF2B5EF4-FFF2-40B4-BE49-F238E27FC236}">
                <a16:creationId xmlns:a16="http://schemas.microsoft.com/office/drawing/2014/main" id="{D285145C-945A-46EB-9421-88F50107BBFC}"/>
              </a:ext>
            </a:extLst>
          </p:cNvPr>
          <p:cNvSpPr txBox="1"/>
          <p:nvPr/>
        </p:nvSpPr>
        <p:spPr>
          <a:xfrm>
            <a:off x="838201" y="2014318"/>
            <a:ext cx="3205766" cy="3782895"/>
          </a:xfrm>
          <a:prstGeom prst="rect">
            <a:avLst/>
          </a:prstGeom>
          <a:noFill/>
        </p:spPr>
        <p:txBody>
          <a:bodyPr wrap="square">
            <a:spAutoFit/>
          </a:bodyPr>
          <a:lstStyle/>
          <a:p>
            <a:pPr>
              <a:lnSpc>
                <a:spcPct val="150000"/>
              </a:lnSpc>
            </a:pPr>
            <a:r>
              <a:rPr lang="zh-CN" altLang="zh-CN" sz="1800"/>
              <a:t>目前</a:t>
            </a:r>
            <a:r>
              <a:rPr lang="zh-CN" altLang="en-US" sz="1800"/>
              <a:t>市场</a:t>
            </a:r>
            <a:r>
              <a:rPr lang="zh-CN" altLang="zh-CN" sz="1800"/>
              <a:t>上</a:t>
            </a:r>
            <a:r>
              <a:rPr lang="zh-CN" altLang="en-US" sz="1800"/>
              <a:t>有两大类健康坐姿产品，普遍存在各种缺陷。</a:t>
            </a:r>
            <a:endParaRPr lang="en-US" altLang="zh-CN" sz="1800"/>
          </a:p>
          <a:p>
            <a:pPr>
              <a:lnSpc>
                <a:spcPct val="150000"/>
              </a:lnSpc>
            </a:pPr>
            <a:endParaRPr lang="en-US" altLang="zh-CN" sz="1800"/>
          </a:p>
          <a:p>
            <a:pPr marL="285750" indent="-285750">
              <a:lnSpc>
                <a:spcPct val="150000"/>
              </a:lnSpc>
              <a:buFont typeface="Arial" panose="020B0604020202020204" pitchFamily="34" charset="0"/>
              <a:buChar char="•"/>
            </a:pPr>
            <a:r>
              <a:rPr lang="zh-CN" altLang="en-US" sz="1800"/>
              <a:t>坐姿检测系统</a:t>
            </a:r>
            <a:endParaRPr lang="en-US" altLang="zh-CN" sz="1800"/>
          </a:p>
          <a:p>
            <a:pPr marL="742950" lvl="1" indent="-285750">
              <a:lnSpc>
                <a:spcPct val="150000"/>
              </a:lnSpc>
              <a:buFont typeface="Arial" panose="020B0604020202020204" pitchFamily="34" charset="0"/>
              <a:buChar char="•"/>
            </a:pPr>
            <a:r>
              <a:rPr lang="zh-CN" altLang="en-US"/>
              <a:t>基于</a:t>
            </a:r>
            <a:r>
              <a:rPr lang="en-US" altLang="zh-CN"/>
              <a:t>AI</a:t>
            </a:r>
            <a:r>
              <a:rPr lang="zh-CN" altLang="en-US"/>
              <a:t>视觉</a:t>
            </a:r>
            <a:endParaRPr lang="en-US" altLang="zh-CN"/>
          </a:p>
          <a:p>
            <a:pPr marL="742950" lvl="1" indent="-285750">
              <a:lnSpc>
                <a:spcPct val="150000"/>
              </a:lnSpc>
              <a:buFont typeface="Arial" panose="020B0604020202020204" pitchFamily="34" charset="0"/>
              <a:buChar char="•"/>
            </a:pPr>
            <a:r>
              <a:rPr lang="zh-CN" altLang="en-US"/>
              <a:t>基于传感器</a:t>
            </a:r>
            <a:endParaRPr lang="en-US" altLang="zh-CN"/>
          </a:p>
          <a:p>
            <a:pPr marL="742950" lvl="1" indent="-285750">
              <a:lnSpc>
                <a:spcPct val="150000"/>
              </a:lnSpc>
              <a:buFont typeface="Arial" panose="020B0604020202020204" pitchFamily="34" charset="0"/>
              <a:buChar char="•"/>
            </a:pPr>
            <a:endParaRPr lang="en-US" altLang="zh-CN"/>
          </a:p>
          <a:p>
            <a:pPr marL="285750" indent="-285750">
              <a:lnSpc>
                <a:spcPct val="150000"/>
              </a:lnSpc>
              <a:buFont typeface="Arial" panose="020B0604020202020204" pitchFamily="34" charset="0"/>
              <a:buChar char="•"/>
            </a:pPr>
            <a:r>
              <a:rPr lang="zh-CN" altLang="en-US" sz="1800"/>
              <a:t>穿戴纠正设备</a:t>
            </a:r>
            <a:endParaRPr lang="en-US" altLang="zh-CN"/>
          </a:p>
          <a:p>
            <a:pPr indent="0">
              <a:lnSpc>
                <a:spcPct val="150000"/>
              </a:lnSpc>
              <a:buNone/>
            </a:pPr>
            <a:endParaRPr lang="en-US" altLang="zh-CN"/>
          </a:p>
        </p:txBody>
      </p:sp>
      <p:sp>
        <p:nvSpPr>
          <p:cNvPr id="14" name="文本框 13">
            <a:extLst>
              <a:ext uri="{FF2B5EF4-FFF2-40B4-BE49-F238E27FC236}">
                <a16:creationId xmlns:a16="http://schemas.microsoft.com/office/drawing/2014/main" id="{D70C5409-95DD-4573-A48E-B51AD6B79EBB}"/>
              </a:ext>
            </a:extLst>
          </p:cNvPr>
          <p:cNvSpPr txBox="1"/>
          <p:nvPr/>
        </p:nvSpPr>
        <p:spPr>
          <a:xfrm>
            <a:off x="3061553" y="4843681"/>
            <a:ext cx="4584826" cy="646331"/>
          </a:xfrm>
          <a:prstGeom prst="rect">
            <a:avLst/>
          </a:prstGeom>
          <a:noFill/>
        </p:spPr>
        <p:txBody>
          <a:bodyPr wrap="square" rtlCol="0">
            <a:spAutoFit/>
          </a:bodyPr>
          <a:lstStyle/>
          <a:p>
            <a:pPr algn="ctr"/>
            <a:r>
              <a:rPr lang="en-US" altLang="zh-CN"/>
              <a:t>AI</a:t>
            </a:r>
            <a:r>
              <a:rPr lang="zh-CN" altLang="en-US"/>
              <a:t>视觉方案</a:t>
            </a:r>
            <a:br>
              <a:rPr lang="en-US" altLang="zh-CN"/>
            </a:br>
            <a:r>
              <a:rPr lang="zh-CN" altLang="en-US"/>
              <a:t>占据空间、隐私安全问题</a:t>
            </a:r>
            <a:endParaRPr lang="zh-CN" altLang="en-US" dirty="0"/>
          </a:p>
        </p:txBody>
      </p:sp>
      <p:pic>
        <p:nvPicPr>
          <p:cNvPr id="15" name="图片 14">
            <a:extLst>
              <a:ext uri="{FF2B5EF4-FFF2-40B4-BE49-F238E27FC236}">
                <a16:creationId xmlns:a16="http://schemas.microsoft.com/office/drawing/2014/main" id="{2DA99FEC-F190-4C9B-A2AB-60A383FBA8D6}"/>
              </a:ext>
            </a:extLst>
          </p:cNvPr>
          <p:cNvPicPr>
            <a:picLocks noChangeAspect="1"/>
          </p:cNvPicPr>
          <p:nvPr/>
        </p:nvPicPr>
        <p:blipFill>
          <a:blip r:embed="rId3"/>
          <a:stretch>
            <a:fillRect/>
          </a:stretch>
        </p:blipFill>
        <p:spPr>
          <a:xfrm>
            <a:off x="4385297" y="2542164"/>
            <a:ext cx="1937338" cy="1994318"/>
          </a:xfrm>
          <a:prstGeom prst="rect">
            <a:avLst/>
          </a:prstGeom>
        </p:spPr>
      </p:pic>
      <p:sp>
        <p:nvSpPr>
          <p:cNvPr id="16" name="文本框 15">
            <a:extLst>
              <a:ext uri="{FF2B5EF4-FFF2-40B4-BE49-F238E27FC236}">
                <a16:creationId xmlns:a16="http://schemas.microsoft.com/office/drawing/2014/main" id="{A4064870-C75C-4E41-A493-65160B181484}"/>
              </a:ext>
            </a:extLst>
          </p:cNvPr>
          <p:cNvSpPr txBox="1"/>
          <p:nvPr/>
        </p:nvSpPr>
        <p:spPr>
          <a:xfrm>
            <a:off x="6322635" y="4843681"/>
            <a:ext cx="3846687" cy="646331"/>
          </a:xfrm>
          <a:prstGeom prst="rect">
            <a:avLst/>
          </a:prstGeom>
          <a:noFill/>
        </p:spPr>
        <p:txBody>
          <a:bodyPr wrap="square" rtlCol="0">
            <a:spAutoFit/>
          </a:bodyPr>
          <a:lstStyle/>
          <a:p>
            <a:pPr algn="ctr"/>
            <a:r>
              <a:rPr lang="zh-CN" altLang="en-US"/>
              <a:t>传感器方案</a:t>
            </a:r>
            <a:endParaRPr lang="en-US" altLang="zh-CN"/>
          </a:p>
          <a:p>
            <a:pPr algn="ctr"/>
            <a:r>
              <a:rPr lang="zh-CN" altLang="en-US"/>
              <a:t>检测准确性差、</a:t>
            </a:r>
            <a:r>
              <a:rPr lang="zh-CN" altLang="en-US" sz="1800"/>
              <a:t>坐感体验差</a:t>
            </a:r>
            <a:endParaRPr lang="zh-CN" altLang="en-US" dirty="0"/>
          </a:p>
        </p:txBody>
      </p:sp>
      <p:pic>
        <p:nvPicPr>
          <p:cNvPr id="17" name="图片 16">
            <a:extLst>
              <a:ext uri="{FF2B5EF4-FFF2-40B4-BE49-F238E27FC236}">
                <a16:creationId xmlns:a16="http://schemas.microsoft.com/office/drawing/2014/main" id="{6BEFB6ED-DE8B-4037-8037-30E85446C786}"/>
              </a:ext>
            </a:extLst>
          </p:cNvPr>
          <p:cNvPicPr>
            <a:picLocks noChangeAspect="1"/>
          </p:cNvPicPr>
          <p:nvPr/>
        </p:nvPicPr>
        <p:blipFill rotWithShape="1">
          <a:blip r:embed="rId4"/>
          <a:srcRect l="2299" r="3035"/>
          <a:stretch/>
        </p:blipFill>
        <p:spPr>
          <a:xfrm>
            <a:off x="7152720" y="2542164"/>
            <a:ext cx="2173813" cy="1994318"/>
          </a:xfrm>
          <a:prstGeom prst="rect">
            <a:avLst/>
          </a:prstGeom>
        </p:spPr>
      </p:pic>
      <p:pic>
        <p:nvPicPr>
          <p:cNvPr id="18" name="图片 17">
            <a:extLst>
              <a:ext uri="{FF2B5EF4-FFF2-40B4-BE49-F238E27FC236}">
                <a16:creationId xmlns:a16="http://schemas.microsoft.com/office/drawing/2014/main" id="{918A9A6F-17CF-4543-9749-7BDECDF957DA}"/>
              </a:ext>
            </a:extLst>
          </p:cNvPr>
          <p:cNvPicPr>
            <a:picLocks noChangeAspect="1"/>
          </p:cNvPicPr>
          <p:nvPr/>
        </p:nvPicPr>
        <p:blipFill>
          <a:blip r:embed="rId5"/>
          <a:stretch>
            <a:fillRect/>
          </a:stretch>
        </p:blipFill>
        <p:spPr>
          <a:xfrm>
            <a:off x="10286476" y="2542164"/>
            <a:ext cx="1453690" cy="1994318"/>
          </a:xfrm>
          <a:prstGeom prst="rect">
            <a:avLst/>
          </a:prstGeom>
        </p:spPr>
      </p:pic>
      <p:sp>
        <p:nvSpPr>
          <p:cNvPr id="19" name="文本框 18">
            <a:extLst>
              <a:ext uri="{FF2B5EF4-FFF2-40B4-BE49-F238E27FC236}">
                <a16:creationId xmlns:a16="http://schemas.microsoft.com/office/drawing/2014/main" id="{39846ADC-AF34-420F-BBB4-8AB6414E89DB}"/>
              </a:ext>
            </a:extLst>
          </p:cNvPr>
          <p:cNvSpPr txBox="1"/>
          <p:nvPr/>
        </p:nvSpPr>
        <p:spPr>
          <a:xfrm>
            <a:off x="9089977" y="4843680"/>
            <a:ext cx="3846687" cy="646331"/>
          </a:xfrm>
          <a:prstGeom prst="rect">
            <a:avLst/>
          </a:prstGeom>
          <a:noFill/>
        </p:spPr>
        <p:txBody>
          <a:bodyPr wrap="square" rtlCol="0">
            <a:spAutoFit/>
          </a:bodyPr>
          <a:lstStyle/>
          <a:p>
            <a:pPr algn="ctr"/>
            <a:r>
              <a:rPr lang="zh-CN" altLang="en-US"/>
              <a:t>穿戴方案</a:t>
            </a:r>
            <a:endParaRPr lang="en-US" altLang="zh-CN"/>
          </a:p>
          <a:p>
            <a:pPr algn="ctr"/>
            <a:r>
              <a:rPr lang="zh-CN" altLang="en-US"/>
              <a:t>不方便、穿感体验差</a:t>
            </a:r>
            <a:endParaRPr lang="zh-CN" altLang="en-US" dirty="0"/>
          </a:p>
        </p:txBody>
      </p:sp>
    </p:spTree>
    <p:extLst>
      <p:ext uri="{BB962C8B-B14F-4D97-AF65-F5344CB8AC3E}">
        <p14:creationId xmlns:p14="http://schemas.microsoft.com/office/powerpoint/2010/main" val="195493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AACED2-48A1-0B12-583C-EB4EE5BA3F9E}"/>
              </a:ext>
            </a:extLst>
          </p:cNvPr>
          <p:cNvSpPr>
            <a:spLocks noGrp="1"/>
          </p:cNvSpPr>
          <p:nvPr>
            <p:ph type="title"/>
          </p:nvPr>
        </p:nvSpPr>
        <p:spPr/>
        <p:txBody>
          <a:bodyPr>
            <a:normAutofit/>
          </a:bodyPr>
          <a:lstStyle/>
          <a:p>
            <a:r>
              <a:rPr lang="zh-CN" altLang="en-US" sz="4000" b="1" kern="0">
                <a:latin typeface="微软雅黑" panose="020B0503020204020204" pitchFamily="34" charset="-122"/>
                <a:ea typeface="微软雅黑" panose="020B0503020204020204" pitchFamily="34" charset="-122"/>
                <a:cs typeface="Calibri" panose="020F0502020204030204" pitchFamily="34" charset="0"/>
              </a:rPr>
              <a:t>悠坐</a:t>
            </a:r>
            <a:r>
              <a:rPr lang="zh-CN" altLang="zh-CN" sz="4000" b="1" kern="0">
                <a:effectLst/>
                <a:latin typeface="微软雅黑" panose="020B0503020204020204" pitchFamily="34" charset="-122"/>
                <a:ea typeface="微软雅黑" panose="020B0503020204020204" pitchFamily="34" charset="-122"/>
                <a:cs typeface="Calibri" panose="020F0502020204030204" pitchFamily="34" charset="0"/>
              </a:rPr>
              <a:t>宝</a:t>
            </a:r>
            <a:r>
              <a:rPr lang="en-US" altLang="zh-CN" sz="4000" b="1" kern="0">
                <a:effectLst/>
                <a:latin typeface="微软雅黑" panose="020B0503020204020204" pitchFamily="34" charset="-122"/>
                <a:ea typeface="微软雅黑" panose="020B0503020204020204" pitchFamily="34" charset="-122"/>
              </a:rPr>
              <a:t>—— </a:t>
            </a:r>
            <a:r>
              <a:rPr lang="zh-CN" altLang="en-US" sz="4000" b="1" kern="0">
                <a:effectLst/>
                <a:latin typeface="微软雅黑" panose="020B0503020204020204" pitchFamily="34" charset="-122"/>
                <a:ea typeface="微软雅黑" panose="020B0503020204020204" pitchFamily="34" charset="-122"/>
                <a:cs typeface="Calibri" panose="020F0502020204030204" pitchFamily="34" charset="0"/>
              </a:rPr>
              <a:t>基于</a:t>
            </a:r>
            <a:r>
              <a:rPr lang="en-US" altLang="zh-CN" sz="4000" b="1" kern="0">
                <a:effectLst/>
                <a:latin typeface="微软雅黑" panose="020B0503020204020204" pitchFamily="34" charset="-122"/>
                <a:ea typeface="微软雅黑" panose="020B0503020204020204" pitchFamily="34" charset="-122"/>
                <a:cs typeface="Calibri" panose="020F0502020204030204" pitchFamily="34" charset="0"/>
              </a:rPr>
              <a:t>BLE</a:t>
            </a:r>
            <a:r>
              <a:rPr lang="zh-CN" altLang="en-US" sz="4000" b="1" kern="0">
                <a:effectLst/>
                <a:latin typeface="微软雅黑" panose="020B0503020204020204" pitchFamily="34" charset="-122"/>
                <a:ea typeface="微软雅黑" panose="020B0503020204020204" pitchFamily="34" charset="-122"/>
                <a:cs typeface="Calibri" panose="020F0502020204030204" pitchFamily="34" charset="0"/>
              </a:rPr>
              <a:t>的无感坐姿监测系统</a:t>
            </a:r>
            <a:endParaRPr lang="zh-CN" altLang="en-US" sz="4000" b="1" dirty="0"/>
          </a:p>
        </p:txBody>
      </p:sp>
      <p:sp>
        <p:nvSpPr>
          <p:cNvPr id="9" name="文本框 8">
            <a:extLst>
              <a:ext uri="{FF2B5EF4-FFF2-40B4-BE49-F238E27FC236}">
                <a16:creationId xmlns:a16="http://schemas.microsoft.com/office/drawing/2014/main" id="{74A6C1BF-31F5-4482-0D4D-F56F12739161}"/>
              </a:ext>
            </a:extLst>
          </p:cNvPr>
          <p:cNvSpPr txBox="1"/>
          <p:nvPr/>
        </p:nvSpPr>
        <p:spPr>
          <a:xfrm>
            <a:off x="6259893" y="5304515"/>
            <a:ext cx="5575300" cy="874407"/>
          </a:xfrm>
          <a:prstGeom prst="rect">
            <a:avLst/>
          </a:prstGeom>
          <a:noFill/>
        </p:spPr>
        <p:txBody>
          <a:bodyPr wrap="square" rtlCol="0">
            <a:spAutoFit/>
          </a:bodyPr>
          <a:lstStyle/>
          <a:p>
            <a:pPr algn="ctr">
              <a:lnSpc>
                <a:spcPct val="150000"/>
              </a:lnSpc>
            </a:pPr>
            <a:r>
              <a:rPr lang="zh-CN" altLang="en-US"/>
              <a:t>悠坐宝传感器解决方案</a:t>
            </a:r>
            <a:endParaRPr lang="en-US" altLang="zh-CN"/>
          </a:p>
          <a:p>
            <a:pPr algn="ctr">
              <a:lnSpc>
                <a:spcPct val="150000"/>
              </a:lnSpc>
            </a:pPr>
            <a:r>
              <a:rPr lang="zh-CN" altLang="en-US"/>
              <a:t>检测准确、</a:t>
            </a:r>
            <a:r>
              <a:rPr lang="zh-CN" altLang="zh-CN"/>
              <a:t>使用无感、成本低廉</a:t>
            </a:r>
            <a:endParaRPr lang="zh-CN" altLang="en-US" dirty="0"/>
          </a:p>
        </p:txBody>
      </p:sp>
      <p:pic>
        <p:nvPicPr>
          <p:cNvPr id="11" name="图片 10">
            <a:extLst>
              <a:ext uri="{FF2B5EF4-FFF2-40B4-BE49-F238E27FC236}">
                <a16:creationId xmlns:a16="http://schemas.microsoft.com/office/drawing/2014/main" id="{8E5777FC-3881-4EDF-8530-11A635CA87A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7315200" y="2138871"/>
            <a:ext cx="3262934" cy="2902591"/>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26113CDB-C0CC-4E5E-B09B-F7C0CFA4B60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r="2224" b="15279"/>
          <a:stretch/>
        </p:blipFill>
        <p:spPr>
          <a:xfrm>
            <a:off x="1212127" y="2138872"/>
            <a:ext cx="4228901" cy="2902590"/>
          </a:xfrm>
          <a:prstGeom prst="rect">
            <a:avLst/>
          </a:prstGeom>
          <a:ln>
            <a:noFill/>
          </a:ln>
          <a:effectLst>
            <a:outerShdw blurRad="190500" algn="tl" rotWithShape="0">
              <a:srgbClr val="000000">
                <a:alpha val="70000"/>
              </a:srgbClr>
            </a:outerShdw>
          </a:effectLst>
        </p:spPr>
      </p:pic>
      <p:sp>
        <p:nvSpPr>
          <p:cNvPr id="13" name="文本框 12">
            <a:extLst>
              <a:ext uri="{FF2B5EF4-FFF2-40B4-BE49-F238E27FC236}">
                <a16:creationId xmlns:a16="http://schemas.microsoft.com/office/drawing/2014/main" id="{E2419D52-5F92-4F15-9137-F5D90E992867}"/>
              </a:ext>
            </a:extLst>
          </p:cNvPr>
          <p:cNvSpPr txBox="1"/>
          <p:nvPr/>
        </p:nvSpPr>
        <p:spPr>
          <a:xfrm>
            <a:off x="128108" y="5304515"/>
            <a:ext cx="6396938" cy="874407"/>
          </a:xfrm>
          <a:prstGeom prst="rect">
            <a:avLst/>
          </a:prstGeom>
          <a:noFill/>
        </p:spPr>
        <p:txBody>
          <a:bodyPr wrap="square">
            <a:spAutoFit/>
          </a:bodyPr>
          <a:lstStyle/>
          <a:p>
            <a:pPr lvl="0" algn="ctr">
              <a:lnSpc>
                <a:spcPct val="150000"/>
              </a:lnSpc>
            </a:pPr>
            <a:r>
              <a:rPr lang="zh-CN" altLang="en-US"/>
              <a:t>硬件设计</a:t>
            </a:r>
            <a:endParaRPr lang="en-US" altLang="zh-CN"/>
          </a:p>
          <a:p>
            <a:pPr lvl="0" algn="ctr">
              <a:lnSpc>
                <a:spcPct val="150000"/>
              </a:lnSpc>
            </a:pPr>
            <a:r>
              <a:rPr lang="zh-CN" altLang="zh-CN"/>
              <a:t>传感器</a:t>
            </a:r>
            <a:r>
              <a:rPr lang="en-US" altLang="zh-CN"/>
              <a:t>0.6</a:t>
            </a:r>
            <a:r>
              <a:rPr lang="zh-CN" altLang="zh-CN"/>
              <a:t>元</a:t>
            </a:r>
            <a:r>
              <a:rPr lang="en-US" altLang="zh-CN"/>
              <a:t>+ADC 1.5</a:t>
            </a:r>
            <a:r>
              <a:rPr lang="zh-CN" altLang="en-US"/>
              <a:t>元</a:t>
            </a:r>
            <a:r>
              <a:rPr lang="en-US" altLang="zh-CN"/>
              <a:t>+MCU 1</a:t>
            </a:r>
            <a:r>
              <a:rPr lang="zh-CN" altLang="zh-CN"/>
              <a:t>元</a:t>
            </a:r>
            <a:r>
              <a:rPr lang="en-US" altLang="zh-CN"/>
              <a:t>+BLE3</a:t>
            </a:r>
            <a:r>
              <a:rPr lang="zh-CN" altLang="zh-CN"/>
              <a:t>元</a:t>
            </a:r>
            <a:r>
              <a:rPr lang="en-US" altLang="zh-CN"/>
              <a:t>+PCBA 1</a:t>
            </a:r>
            <a:r>
              <a:rPr lang="zh-CN" altLang="zh-CN"/>
              <a:t>元</a:t>
            </a:r>
          </a:p>
        </p:txBody>
      </p:sp>
    </p:spTree>
    <p:extLst>
      <p:ext uri="{BB962C8B-B14F-4D97-AF65-F5344CB8AC3E}">
        <p14:creationId xmlns:p14="http://schemas.microsoft.com/office/powerpoint/2010/main" val="1528701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8380E-F429-F455-F468-40F166E70B92}"/>
              </a:ext>
            </a:extLst>
          </p:cNvPr>
          <p:cNvSpPr>
            <a:spLocks noGrp="1"/>
          </p:cNvSpPr>
          <p:nvPr>
            <p:ph type="title"/>
          </p:nvPr>
        </p:nvSpPr>
        <p:spPr/>
        <p:txBody>
          <a:bodyPr>
            <a:normAutofit/>
          </a:bodyPr>
          <a:lstStyle/>
          <a:p>
            <a:r>
              <a:rPr lang="zh-CN" altLang="en-US" sz="4000" b="1" dirty="0"/>
              <a:t>系统设计</a:t>
            </a:r>
          </a:p>
        </p:txBody>
      </p:sp>
      <p:sp>
        <p:nvSpPr>
          <p:cNvPr id="8" name="文本框 7">
            <a:extLst>
              <a:ext uri="{FF2B5EF4-FFF2-40B4-BE49-F238E27FC236}">
                <a16:creationId xmlns:a16="http://schemas.microsoft.com/office/drawing/2014/main" id="{025C544D-2494-4F6D-8EDA-BC1CC7945E38}"/>
              </a:ext>
            </a:extLst>
          </p:cNvPr>
          <p:cNvSpPr txBox="1"/>
          <p:nvPr/>
        </p:nvSpPr>
        <p:spPr>
          <a:xfrm>
            <a:off x="3047245" y="4464799"/>
            <a:ext cx="6097508" cy="369332"/>
          </a:xfrm>
          <a:prstGeom prst="rect">
            <a:avLst/>
          </a:prstGeom>
          <a:noFill/>
        </p:spPr>
        <p:txBody>
          <a:bodyPr wrap="square">
            <a:spAutoFit/>
          </a:bodyPr>
          <a:lstStyle/>
          <a:p>
            <a:pPr algn="ctr"/>
            <a:r>
              <a:rPr lang="zh-CN" altLang="zh-CN" sz="1800">
                <a:effectLst/>
                <a:latin typeface="微软雅黑" panose="020B0503020204020204" pitchFamily="34" charset="-122"/>
                <a:ea typeface="微软雅黑" panose="020B0503020204020204" pitchFamily="34" charset="-122"/>
                <a:cs typeface="Calibri" panose="020F0502020204030204" pitchFamily="34" charset="0"/>
              </a:rPr>
              <a:t>系统架构设计图</a:t>
            </a:r>
            <a:endParaRPr lang="zh-CN" altLang="en-US">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3D46120-5CE3-452B-9CB7-E3E084069E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06444" y="1325444"/>
            <a:ext cx="5579110" cy="4834890"/>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4A97549E-42AF-4071-BDCE-E221516AA5C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6117" y="2507295"/>
            <a:ext cx="9259765" cy="1325563"/>
          </a:xfrm>
          <a:prstGeom prst="rect">
            <a:avLst/>
          </a:prstGeom>
          <a:ln>
            <a:noFill/>
          </a:ln>
          <a:effectLst>
            <a:outerShdw blurRad="190500" algn="tl" rotWithShape="0">
              <a:srgbClr val="000000">
                <a:alpha val="70000"/>
              </a:srgbClr>
            </a:outerShdw>
          </a:effectLst>
        </p:spPr>
      </p:pic>
      <p:sp>
        <p:nvSpPr>
          <p:cNvPr id="13" name="文本框 12">
            <a:extLst>
              <a:ext uri="{FF2B5EF4-FFF2-40B4-BE49-F238E27FC236}">
                <a16:creationId xmlns:a16="http://schemas.microsoft.com/office/drawing/2014/main" id="{554B735C-8B4A-4A0E-9F3D-99BF55FC5F86}"/>
              </a:ext>
            </a:extLst>
          </p:cNvPr>
          <p:cNvSpPr txBox="1"/>
          <p:nvPr/>
        </p:nvSpPr>
        <p:spPr>
          <a:xfrm>
            <a:off x="3047245" y="6308209"/>
            <a:ext cx="6097508" cy="369332"/>
          </a:xfrm>
          <a:prstGeom prst="rect">
            <a:avLst/>
          </a:prstGeom>
          <a:noFill/>
        </p:spPr>
        <p:txBody>
          <a:bodyPr wrap="square">
            <a:spAutoFit/>
          </a:bodyPr>
          <a:lstStyle/>
          <a:p>
            <a:pPr algn="ctr"/>
            <a:r>
              <a:rPr lang="zh-CN" altLang="en-US">
                <a:latin typeface="微软雅黑" panose="020B0503020204020204" pitchFamily="34" charset="-122"/>
                <a:ea typeface="微软雅黑" panose="020B0503020204020204" pitchFamily="34" charset="-122"/>
                <a:cs typeface="Calibri" panose="020F0502020204030204" pitchFamily="34" charset="0"/>
              </a:rPr>
              <a:t>数据处理</a:t>
            </a:r>
            <a:r>
              <a:rPr lang="zh-CN" altLang="en-US" sz="1800">
                <a:effectLst/>
                <a:latin typeface="微软雅黑" panose="020B0503020204020204" pitchFamily="34" charset="-122"/>
                <a:ea typeface="微软雅黑" panose="020B0503020204020204" pitchFamily="34" charset="-122"/>
                <a:cs typeface="Calibri" panose="020F0502020204030204" pitchFamily="34" charset="0"/>
              </a:rPr>
              <a:t>流程图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90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F5183-2927-CC13-2191-937457712E79}"/>
              </a:ext>
            </a:extLst>
          </p:cNvPr>
          <p:cNvSpPr>
            <a:spLocks noGrp="1"/>
          </p:cNvSpPr>
          <p:nvPr>
            <p:ph type="title"/>
          </p:nvPr>
        </p:nvSpPr>
        <p:spPr>
          <a:xfrm>
            <a:off x="838200" y="365125"/>
            <a:ext cx="10515600" cy="1325563"/>
          </a:xfrm>
        </p:spPr>
        <p:txBody>
          <a:bodyPr>
            <a:normAutofit/>
          </a:bodyPr>
          <a:lstStyle/>
          <a:p>
            <a:r>
              <a:rPr lang="zh-CN" altLang="en-US" sz="4000" b="1"/>
              <a:t>设备端：数据采集</a:t>
            </a:r>
            <a:endParaRPr lang="zh-CN" altLang="en-US" sz="4000" b="1" dirty="0"/>
          </a:p>
        </p:txBody>
      </p:sp>
      <p:sp>
        <p:nvSpPr>
          <p:cNvPr id="3" name="内容占位符 2">
            <a:extLst>
              <a:ext uri="{FF2B5EF4-FFF2-40B4-BE49-F238E27FC236}">
                <a16:creationId xmlns:a16="http://schemas.microsoft.com/office/drawing/2014/main" id="{0935030B-6567-CBAE-FF72-8A2B7595065F}"/>
              </a:ext>
            </a:extLst>
          </p:cNvPr>
          <p:cNvSpPr>
            <a:spLocks noGrp="1"/>
          </p:cNvSpPr>
          <p:nvPr>
            <p:ph idx="1"/>
          </p:nvPr>
        </p:nvSpPr>
        <p:spPr>
          <a:xfrm>
            <a:off x="838200" y="2383172"/>
            <a:ext cx="3260834" cy="1810456"/>
          </a:xfrm>
        </p:spPr>
        <p:txBody>
          <a:bodyPr>
            <a:normAutofit/>
          </a:bodyPr>
          <a:lstStyle/>
          <a:p>
            <a:pPr marL="0" indent="0">
              <a:lnSpc>
                <a:spcPct val="150000"/>
              </a:lnSpc>
              <a:buNone/>
            </a:pPr>
            <a:r>
              <a:rPr lang="zh-CN" altLang="en-US" sz="1800" b="1" dirty="0"/>
              <a:t>定制柔性压力传感器 </a:t>
            </a:r>
            <a:r>
              <a:rPr lang="zh-CN" altLang="en-US" sz="1800" dirty="0"/>
              <a:t>采用新型离电型的柔性压力传感器。兼具稳定、高灵敏、宽量程、高线性度等特点。</a:t>
            </a:r>
            <a:endParaRPr lang="en-US" altLang="zh-CN" sz="1800" dirty="0"/>
          </a:p>
        </p:txBody>
      </p:sp>
      <p:sp>
        <p:nvSpPr>
          <p:cNvPr id="7" name="文本框 6">
            <a:extLst>
              <a:ext uri="{FF2B5EF4-FFF2-40B4-BE49-F238E27FC236}">
                <a16:creationId xmlns:a16="http://schemas.microsoft.com/office/drawing/2014/main" id="{B5EEFE5D-4078-E5C5-9A93-109132D7E52E}"/>
              </a:ext>
            </a:extLst>
          </p:cNvPr>
          <p:cNvSpPr txBox="1"/>
          <p:nvPr/>
        </p:nvSpPr>
        <p:spPr>
          <a:xfrm>
            <a:off x="5705138" y="6092087"/>
            <a:ext cx="1970971" cy="369332"/>
          </a:xfrm>
          <a:prstGeom prst="rect">
            <a:avLst/>
          </a:prstGeom>
          <a:noFill/>
        </p:spPr>
        <p:txBody>
          <a:bodyPr wrap="square" rtlCol="0">
            <a:spAutoFit/>
          </a:bodyPr>
          <a:lstStyle/>
          <a:p>
            <a:r>
              <a:rPr lang="zh-CN" altLang="en-US" dirty="0"/>
              <a:t>柔性压力传感器</a:t>
            </a:r>
          </a:p>
        </p:txBody>
      </p:sp>
      <p:pic>
        <p:nvPicPr>
          <p:cNvPr id="9" name="图片 8">
            <a:extLst>
              <a:ext uri="{FF2B5EF4-FFF2-40B4-BE49-F238E27FC236}">
                <a16:creationId xmlns:a16="http://schemas.microsoft.com/office/drawing/2014/main" id="{056F3376-6822-4AF9-928D-C5C2CB054B1E}"/>
              </a:ext>
            </a:extLst>
          </p:cNvPr>
          <p:cNvPicPr/>
          <p:nvPr/>
        </p:nvPicPr>
        <p:blipFill>
          <a:blip r:embed="rId3"/>
          <a:stretch>
            <a:fillRect/>
          </a:stretch>
        </p:blipFill>
        <p:spPr>
          <a:xfrm>
            <a:off x="5492150" y="3764242"/>
            <a:ext cx="2396948" cy="2056952"/>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7DBC6F16-7A28-417A-A6E2-7EE3F8A110D4}"/>
              </a:ext>
            </a:extLst>
          </p:cNvPr>
          <p:cNvPicPr>
            <a:picLocks noChangeAspect="1"/>
          </p:cNvPicPr>
          <p:nvPr/>
        </p:nvPicPr>
        <p:blipFill>
          <a:blip r:embed="rId4"/>
          <a:stretch>
            <a:fillRect/>
          </a:stretch>
        </p:blipFill>
        <p:spPr>
          <a:xfrm>
            <a:off x="8712226" y="3755236"/>
            <a:ext cx="2342030" cy="2056951"/>
          </a:xfrm>
          <a:prstGeom prst="rect">
            <a:avLst/>
          </a:prstGeom>
          <a:ln>
            <a:noFill/>
          </a:ln>
          <a:effectLst>
            <a:outerShdw blurRad="190500" algn="tl" rotWithShape="0">
              <a:srgbClr val="000000">
                <a:alpha val="70000"/>
              </a:srgbClr>
            </a:outerShdw>
          </a:effectLst>
        </p:spPr>
      </p:pic>
      <p:sp>
        <p:nvSpPr>
          <p:cNvPr id="8" name="文本框 7">
            <a:extLst>
              <a:ext uri="{FF2B5EF4-FFF2-40B4-BE49-F238E27FC236}">
                <a16:creationId xmlns:a16="http://schemas.microsoft.com/office/drawing/2014/main" id="{A3B4887F-8A3B-45AA-A0B3-73FA75671A6F}"/>
              </a:ext>
            </a:extLst>
          </p:cNvPr>
          <p:cNvSpPr txBox="1"/>
          <p:nvPr/>
        </p:nvSpPr>
        <p:spPr>
          <a:xfrm>
            <a:off x="9110744" y="6123543"/>
            <a:ext cx="1544993" cy="369332"/>
          </a:xfrm>
          <a:prstGeom prst="rect">
            <a:avLst/>
          </a:prstGeom>
          <a:noFill/>
        </p:spPr>
        <p:txBody>
          <a:bodyPr wrap="square" rtlCol="0">
            <a:spAutoFit/>
          </a:bodyPr>
          <a:lstStyle/>
          <a:p>
            <a:r>
              <a:rPr lang="zh-CN" altLang="en-US" dirty="0"/>
              <a:t>线性度</a:t>
            </a:r>
            <a:r>
              <a:rPr lang="en-US" altLang="zh-CN" dirty="0"/>
              <a:t>&gt;0.99</a:t>
            </a:r>
            <a:endParaRPr lang="zh-CN" altLang="en-US" dirty="0"/>
          </a:p>
        </p:txBody>
      </p:sp>
      <p:pic>
        <p:nvPicPr>
          <p:cNvPr id="1026" name="Picture 2" descr="https://pics6.baidu.com/feed/f9198618367adab49f10abdaa1ed39108601e429.jpeg@f_auto?token=64669c91771d2ed0c40c34d9398a31c0">
            <a:extLst>
              <a:ext uri="{FF2B5EF4-FFF2-40B4-BE49-F238E27FC236}">
                <a16:creationId xmlns:a16="http://schemas.microsoft.com/office/drawing/2014/main" id="{DB968928-1A72-44E9-A4C2-DDFE8B89E6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91" t="13322" r="10691" b="16584"/>
          <a:stretch/>
        </p:blipFill>
        <p:spPr bwMode="auto">
          <a:xfrm>
            <a:off x="5566830" y="898992"/>
            <a:ext cx="1938357" cy="1728183"/>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4E51C131-8B51-4CBC-B522-8717FA0D0731}"/>
              </a:ext>
            </a:extLst>
          </p:cNvPr>
          <p:cNvSpPr txBox="1"/>
          <p:nvPr/>
        </p:nvSpPr>
        <p:spPr>
          <a:xfrm>
            <a:off x="5773458" y="2898068"/>
            <a:ext cx="1938357" cy="369332"/>
          </a:xfrm>
          <a:prstGeom prst="rect">
            <a:avLst/>
          </a:prstGeom>
          <a:noFill/>
        </p:spPr>
        <p:txBody>
          <a:bodyPr wrap="square" rtlCol="0">
            <a:spAutoFit/>
          </a:bodyPr>
          <a:lstStyle/>
          <a:p>
            <a:r>
              <a:rPr lang="zh-CN" altLang="en-US" dirty="0"/>
              <a:t>压电型传感器</a:t>
            </a:r>
          </a:p>
        </p:txBody>
      </p:sp>
      <p:pic>
        <p:nvPicPr>
          <p:cNvPr id="1028" name="Picture 4" descr="https://img2.baidu.com/it/u=96949944,510757420&amp;fm=253&amp;fmt=auto&amp;app=138&amp;f=PNG?w=380&amp;h=260">
            <a:extLst>
              <a:ext uri="{FF2B5EF4-FFF2-40B4-BE49-F238E27FC236}">
                <a16:creationId xmlns:a16="http://schemas.microsoft.com/office/drawing/2014/main" id="{121A87EE-F68A-442E-BCF8-EB7061477E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480" t="23960" r="13727" b="22038"/>
          <a:stretch/>
        </p:blipFill>
        <p:spPr bwMode="auto">
          <a:xfrm>
            <a:off x="8620172" y="1246297"/>
            <a:ext cx="2526136" cy="133735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915C9A0-9F57-408D-A675-86CD8F94853D}"/>
              </a:ext>
            </a:extLst>
          </p:cNvPr>
          <p:cNvSpPr txBox="1"/>
          <p:nvPr/>
        </p:nvSpPr>
        <p:spPr>
          <a:xfrm>
            <a:off x="9101020" y="2894840"/>
            <a:ext cx="1938357" cy="369332"/>
          </a:xfrm>
          <a:prstGeom prst="rect">
            <a:avLst/>
          </a:prstGeom>
          <a:noFill/>
        </p:spPr>
        <p:txBody>
          <a:bodyPr wrap="square" rtlCol="0">
            <a:spAutoFit/>
          </a:bodyPr>
          <a:lstStyle/>
          <a:p>
            <a:r>
              <a:rPr lang="zh-CN" altLang="en-US" dirty="0"/>
              <a:t>电阻型传感器</a:t>
            </a:r>
          </a:p>
        </p:txBody>
      </p:sp>
    </p:spTree>
    <p:extLst>
      <p:ext uri="{BB962C8B-B14F-4D97-AF65-F5344CB8AC3E}">
        <p14:creationId xmlns:p14="http://schemas.microsoft.com/office/powerpoint/2010/main" val="238509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238C3-1B9C-2E0E-326C-F8E9EC868336}"/>
              </a:ext>
            </a:extLst>
          </p:cNvPr>
          <p:cNvSpPr>
            <a:spLocks noGrp="1"/>
          </p:cNvSpPr>
          <p:nvPr>
            <p:ph type="title"/>
          </p:nvPr>
        </p:nvSpPr>
        <p:spPr/>
        <p:txBody>
          <a:bodyPr>
            <a:normAutofit/>
          </a:bodyPr>
          <a:lstStyle/>
          <a:p>
            <a:r>
              <a:rPr lang="zh-CN" altLang="en-US" sz="4000" b="1"/>
              <a:t>设备端：数据处理与数据传输</a:t>
            </a:r>
            <a:endParaRPr lang="zh-CN" altLang="en-US" sz="4000" b="1" dirty="0"/>
          </a:p>
        </p:txBody>
      </p:sp>
      <p:pic>
        <p:nvPicPr>
          <p:cNvPr id="5" name="图片 4">
            <a:extLst>
              <a:ext uri="{FF2B5EF4-FFF2-40B4-BE49-F238E27FC236}">
                <a16:creationId xmlns:a16="http://schemas.microsoft.com/office/drawing/2014/main" id="{3AB099B7-1A8E-4882-A7BC-3D137812DBE3}"/>
              </a:ext>
            </a:extLst>
          </p:cNvPr>
          <p:cNvPicPr>
            <a:picLocks noChangeAspect="1"/>
          </p:cNvPicPr>
          <p:nvPr/>
        </p:nvPicPr>
        <p:blipFill>
          <a:blip r:embed="rId3"/>
          <a:stretch>
            <a:fillRect/>
          </a:stretch>
        </p:blipFill>
        <p:spPr>
          <a:xfrm>
            <a:off x="1898699" y="2484497"/>
            <a:ext cx="8394602" cy="2808720"/>
          </a:xfrm>
          <a:prstGeom prst="rect">
            <a:avLst/>
          </a:prstGeom>
          <a:ln>
            <a:noFill/>
          </a:ln>
          <a:effectLst>
            <a:outerShdw blurRad="190500" algn="tl" rotWithShape="0">
              <a:srgbClr val="000000">
                <a:alpha val="70000"/>
              </a:srgbClr>
            </a:outerShdw>
          </a:effectLst>
        </p:spPr>
      </p:pic>
      <p:sp>
        <p:nvSpPr>
          <p:cNvPr id="4" name="文本框 3">
            <a:extLst>
              <a:ext uri="{FF2B5EF4-FFF2-40B4-BE49-F238E27FC236}">
                <a16:creationId xmlns:a16="http://schemas.microsoft.com/office/drawing/2014/main" id="{49FAFA6C-4F0E-4C5B-B445-D50FFB807F21}"/>
              </a:ext>
            </a:extLst>
          </p:cNvPr>
          <p:cNvSpPr txBox="1"/>
          <p:nvPr/>
        </p:nvSpPr>
        <p:spPr>
          <a:xfrm>
            <a:off x="3047246" y="5902360"/>
            <a:ext cx="6097508" cy="369332"/>
          </a:xfrm>
          <a:prstGeom prst="rect">
            <a:avLst/>
          </a:prstGeom>
          <a:noFill/>
        </p:spPr>
        <p:txBody>
          <a:bodyPr wrap="square">
            <a:spAutoFit/>
          </a:bodyPr>
          <a:lstStyle/>
          <a:p>
            <a:pPr algn="ctr"/>
            <a:r>
              <a:rPr lang="zh-CN" altLang="en-US">
                <a:latin typeface="微软雅黑" panose="020B0503020204020204" pitchFamily="34" charset="-122"/>
                <a:ea typeface="微软雅黑" panose="020B0503020204020204" pitchFamily="34" charset="-122"/>
                <a:cs typeface="Calibri" panose="020F0502020204030204" pitchFamily="34" charset="0"/>
              </a:rPr>
              <a:t>设备端硬件原理框图</a:t>
            </a: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322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238C3-1B9C-2E0E-326C-F8E9EC868336}"/>
              </a:ext>
            </a:extLst>
          </p:cNvPr>
          <p:cNvSpPr>
            <a:spLocks noGrp="1"/>
          </p:cNvSpPr>
          <p:nvPr>
            <p:ph type="title"/>
          </p:nvPr>
        </p:nvSpPr>
        <p:spPr/>
        <p:txBody>
          <a:bodyPr>
            <a:normAutofit/>
          </a:bodyPr>
          <a:lstStyle/>
          <a:p>
            <a:r>
              <a:rPr lang="zh-CN" altLang="en-US" sz="4000" b="1" dirty="0"/>
              <a:t>设备端：硬件实物</a:t>
            </a:r>
          </a:p>
        </p:txBody>
      </p:sp>
      <p:sp>
        <p:nvSpPr>
          <p:cNvPr id="4" name="文本框 3">
            <a:extLst>
              <a:ext uri="{FF2B5EF4-FFF2-40B4-BE49-F238E27FC236}">
                <a16:creationId xmlns:a16="http://schemas.microsoft.com/office/drawing/2014/main" id="{49FAFA6C-4F0E-4C5B-B445-D50FFB807F21}"/>
              </a:ext>
            </a:extLst>
          </p:cNvPr>
          <p:cNvSpPr txBox="1"/>
          <p:nvPr/>
        </p:nvSpPr>
        <p:spPr>
          <a:xfrm>
            <a:off x="8261130" y="6123542"/>
            <a:ext cx="2381347"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cs typeface="Calibri" panose="020F0502020204030204" pitchFamily="34" charset="0"/>
              </a:rPr>
              <a:t>设备端二版硬件实物</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4171B83-460C-4242-B6F3-BE2D8735F28C}"/>
              </a:ext>
            </a:extLst>
          </p:cNvPr>
          <p:cNvPicPr>
            <a:picLocks noChangeAspect="1"/>
          </p:cNvPicPr>
          <p:nvPr/>
        </p:nvPicPr>
        <p:blipFill rotWithShape="1">
          <a:blip r:embed="rId3">
            <a:extLst>
              <a:ext uri="{28A0092B-C50C-407E-A947-70E740481C1C}">
                <a14:useLocalDpi xmlns:a14="http://schemas.microsoft.com/office/drawing/2010/main" val="0"/>
              </a:ext>
            </a:extLst>
          </a:blip>
          <a:srcRect l="14226" t="28276" r="5742" b="10804"/>
          <a:stretch/>
        </p:blipFill>
        <p:spPr>
          <a:xfrm>
            <a:off x="7239000" y="1690688"/>
            <a:ext cx="4114800" cy="4177863"/>
          </a:xfrm>
          <a:prstGeom prst="rect">
            <a:avLst/>
          </a:prstGeom>
        </p:spPr>
      </p:pic>
      <p:sp>
        <p:nvSpPr>
          <p:cNvPr id="6" name="文本框 5">
            <a:extLst>
              <a:ext uri="{FF2B5EF4-FFF2-40B4-BE49-F238E27FC236}">
                <a16:creationId xmlns:a16="http://schemas.microsoft.com/office/drawing/2014/main" id="{28A00F8A-49FF-4298-B105-895BA5A7BA30}"/>
              </a:ext>
            </a:extLst>
          </p:cNvPr>
          <p:cNvSpPr txBox="1"/>
          <p:nvPr/>
        </p:nvSpPr>
        <p:spPr>
          <a:xfrm>
            <a:off x="1697419" y="6123542"/>
            <a:ext cx="2381347"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cs typeface="Calibri" panose="020F0502020204030204" pitchFamily="34" charset="0"/>
              </a:rPr>
              <a:t>设备端一版硬件实物</a:t>
            </a:r>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7773E38-BFE7-44D2-8D71-F1D7F51F3409}"/>
              </a:ext>
            </a:extLst>
          </p:cNvPr>
          <p:cNvPicPr>
            <a:picLocks noChangeAspect="1"/>
          </p:cNvPicPr>
          <p:nvPr/>
        </p:nvPicPr>
        <p:blipFill rotWithShape="1">
          <a:blip r:embed="rId4">
            <a:extLst>
              <a:ext uri="{28A0092B-C50C-407E-A947-70E740481C1C}">
                <a14:useLocalDpi xmlns:a14="http://schemas.microsoft.com/office/drawing/2010/main" val="0"/>
              </a:ext>
            </a:extLst>
          </a:blip>
          <a:srcRect l="4738" t="24652" r="7906" b="14428"/>
          <a:stretch/>
        </p:blipFill>
        <p:spPr>
          <a:xfrm>
            <a:off x="977462" y="1690688"/>
            <a:ext cx="4493172" cy="4177863"/>
          </a:xfrm>
          <a:prstGeom prst="rect">
            <a:avLst/>
          </a:prstGeom>
        </p:spPr>
      </p:pic>
    </p:spTree>
    <p:extLst>
      <p:ext uri="{BB962C8B-B14F-4D97-AF65-F5344CB8AC3E}">
        <p14:creationId xmlns:p14="http://schemas.microsoft.com/office/powerpoint/2010/main" val="64517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238C3-1B9C-2E0E-326C-F8E9EC868336}"/>
              </a:ext>
            </a:extLst>
          </p:cNvPr>
          <p:cNvSpPr>
            <a:spLocks noGrp="1"/>
          </p:cNvSpPr>
          <p:nvPr>
            <p:ph type="title"/>
          </p:nvPr>
        </p:nvSpPr>
        <p:spPr/>
        <p:txBody>
          <a:bodyPr>
            <a:normAutofit/>
          </a:bodyPr>
          <a:lstStyle/>
          <a:p>
            <a:r>
              <a:rPr lang="zh-CN" altLang="en-US" sz="4000" b="1" dirty="0"/>
              <a:t>客户端：坐姿监测算法</a:t>
            </a:r>
          </a:p>
        </p:txBody>
      </p:sp>
      <p:sp>
        <p:nvSpPr>
          <p:cNvPr id="4" name="内容占位符 2">
            <a:extLst>
              <a:ext uri="{FF2B5EF4-FFF2-40B4-BE49-F238E27FC236}">
                <a16:creationId xmlns:a16="http://schemas.microsoft.com/office/drawing/2014/main" id="{3C4D96B9-C117-E7CB-14EB-24086A09B5D0}"/>
              </a:ext>
            </a:extLst>
          </p:cNvPr>
          <p:cNvSpPr txBox="1">
            <a:spLocks/>
          </p:cNvSpPr>
          <p:nvPr/>
        </p:nvSpPr>
        <p:spPr>
          <a:xfrm>
            <a:off x="5229226" y="1825625"/>
            <a:ext cx="63436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lnSpc>
                <a:spcPct val="150000"/>
              </a:lnSpc>
              <a:buNone/>
            </a:pPr>
            <a:endParaRPr lang="zh-CN" altLang="zh-CN" kern="100" dirty="0">
              <a:effectLst/>
              <a:latin typeface="+mn-ea"/>
              <a:cs typeface="Times New Roman" panose="02020603050405020304" pitchFamily="18" charset="0"/>
            </a:endParaRPr>
          </a:p>
        </p:txBody>
      </p:sp>
      <p:sp>
        <p:nvSpPr>
          <p:cNvPr id="7" name="文本框 6">
            <a:extLst>
              <a:ext uri="{FF2B5EF4-FFF2-40B4-BE49-F238E27FC236}">
                <a16:creationId xmlns:a16="http://schemas.microsoft.com/office/drawing/2014/main" id="{FC763E9A-63C3-45A0-9FF6-5B8569E475ED}"/>
              </a:ext>
            </a:extLst>
          </p:cNvPr>
          <p:cNvSpPr txBox="1"/>
          <p:nvPr/>
        </p:nvSpPr>
        <p:spPr>
          <a:xfrm>
            <a:off x="1844460" y="5807631"/>
            <a:ext cx="2575141" cy="369332"/>
          </a:xfrm>
          <a:prstGeom prst="rect">
            <a:avLst/>
          </a:prstGeom>
          <a:noFill/>
        </p:spPr>
        <p:txBody>
          <a:bodyPr wrap="square">
            <a:spAutoFit/>
          </a:bodyPr>
          <a:lstStyle/>
          <a:p>
            <a:pPr algn="ctr"/>
            <a:r>
              <a:rPr lang="en-US" altLang="zh-CN">
                <a:latin typeface="微软雅黑" panose="020B0503020204020204" pitchFamily="34" charset="-122"/>
                <a:ea typeface="微软雅黑" panose="020B0503020204020204" pitchFamily="34" charset="-122"/>
                <a:cs typeface="Calibri" panose="020F0502020204030204" pitchFamily="34" charset="0"/>
              </a:rPr>
              <a:t>4</a:t>
            </a:r>
            <a:r>
              <a:rPr lang="zh-CN" altLang="en-US">
                <a:latin typeface="微软雅黑" panose="020B0503020204020204" pitchFamily="34" charset="-122"/>
                <a:ea typeface="微软雅黑" panose="020B0503020204020204" pitchFamily="34" charset="-122"/>
                <a:cs typeface="Calibri" panose="020F0502020204030204" pitchFamily="34" charset="0"/>
              </a:rPr>
              <a:t>通道原始数据</a:t>
            </a:r>
            <a:endParaRPr lang="zh-CN" altLang="en-US">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AE66459-788E-40C6-A761-46B043BDC8D7}"/>
              </a:ext>
            </a:extLst>
          </p:cNvPr>
          <p:cNvPicPr>
            <a:picLocks noChangeAspect="1"/>
          </p:cNvPicPr>
          <p:nvPr/>
        </p:nvPicPr>
        <p:blipFill rotWithShape="1">
          <a:blip r:embed="rId3">
            <a:extLst>
              <a:ext uri="{28A0092B-C50C-407E-A947-70E740481C1C}">
                <a14:useLocalDpi xmlns:a14="http://schemas.microsoft.com/office/drawing/2010/main" val="0"/>
              </a:ext>
            </a:extLst>
          </a:blip>
          <a:srcRect r="16822"/>
          <a:stretch/>
        </p:blipFill>
        <p:spPr>
          <a:xfrm>
            <a:off x="1131781" y="1825625"/>
            <a:ext cx="3664229" cy="3618298"/>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7D83DD37-778A-45F3-8F84-F86687CBEB1C}"/>
              </a:ext>
            </a:extLst>
          </p:cNvPr>
          <p:cNvPicPr>
            <a:picLocks noChangeAspect="1"/>
          </p:cNvPicPr>
          <p:nvPr/>
        </p:nvPicPr>
        <p:blipFill rotWithShape="1">
          <a:blip r:embed="rId4">
            <a:extLst>
              <a:ext uri="{28A0092B-C50C-407E-A947-70E740481C1C}">
                <a14:useLocalDpi xmlns:a14="http://schemas.microsoft.com/office/drawing/2010/main" val="0"/>
              </a:ext>
            </a:extLst>
          </a:blip>
          <a:srcRect l="5197" t="5991" r="2118"/>
          <a:stretch/>
        </p:blipFill>
        <p:spPr>
          <a:xfrm>
            <a:off x="5392566" y="1825624"/>
            <a:ext cx="5961234" cy="3618297"/>
          </a:xfrm>
          <a:prstGeom prst="rect">
            <a:avLst/>
          </a:prstGeom>
          <a:ln>
            <a:noFill/>
          </a:ln>
          <a:effectLst>
            <a:outerShdw blurRad="190500" algn="tl" rotWithShape="0">
              <a:srgbClr val="000000">
                <a:alpha val="70000"/>
              </a:srgbClr>
            </a:outerShdw>
          </a:effectLst>
        </p:spPr>
      </p:pic>
      <p:sp>
        <p:nvSpPr>
          <p:cNvPr id="14" name="文本框 13">
            <a:extLst>
              <a:ext uri="{FF2B5EF4-FFF2-40B4-BE49-F238E27FC236}">
                <a16:creationId xmlns:a16="http://schemas.microsoft.com/office/drawing/2014/main" id="{9A85BA50-4F1A-4466-965D-19D73DB50F56}"/>
              </a:ext>
            </a:extLst>
          </p:cNvPr>
          <p:cNvSpPr txBox="1"/>
          <p:nvPr/>
        </p:nvSpPr>
        <p:spPr>
          <a:xfrm>
            <a:off x="7929397" y="5807631"/>
            <a:ext cx="1249437" cy="369332"/>
          </a:xfrm>
          <a:prstGeom prst="rect">
            <a:avLst/>
          </a:prstGeom>
          <a:noFill/>
        </p:spPr>
        <p:txBody>
          <a:bodyPr wrap="square">
            <a:spAutoFit/>
          </a:bodyPr>
          <a:lstStyle/>
          <a:p>
            <a:r>
              <a:rPr lang="zh-CN" altLang="en-US">
                <a:latin typeface="微软雅黑" panose="020B0503020204020204" pitchFamily="34" charset="-122"/>
                <a:ea typeface="微软雅黑" panose="020B0503020204020204" pitchFamily="34" charset="-122"/>
                <a:cs typeface="Calibri" panose="020F0502020204030204" pitchFamily="34" charset="0"/>
              </a:rPr>
              <a:t>处理分析</a:t>
            </a:r>
            <a:endParaRPr lang="zh-CN" altLang="en-US"/>
          </a:p>
        </p:txBody>
      </p:sp>
    </p:spTree>
    <p:extLst>
      <p:ext uri="{BB962C8B-B14F-4D97-AF65-F5344CB8AC3E}">
        <p14:creationId xmlns:p14="http://schemas.microsoft.com/office/powerpoint/2010/main" val="12215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TotalTime>
  <Words>1369</Words>
  <Application>Microsoft Office PowerPoint</Application>
  <PresentationFormat>宽屏</PresentationFormat>
  <Paragraphs>100</Paragraphs>
  <Slides>14</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等线</vt:lpstr>
      <vt:lpstr>微软雅黑</vt:lpstr>
      <vt:lpstr>Arial</vt:lpstr>
      <vt:lpstr>Calibri</vt:lpstr>
      <vt:lpstr>Cambria Math</vt:lpstr>
      <vt:lpstr>Times New Roman</vt:lpstr>
      <vt:lpstr>Office 主题​​</vt:lpstr>
      <vt:lpstr>悠坐宝 —— 基于BLE的无感坐姿监测系统</vt:lpstr>
      <vt:lpstr>研究背景和意义</vt:lpstr>
      <vt:lpstr>研究背景和意义</vt:lpstr>
      <vt:lpstr>悠坐宝—— 基于BLE的无感坐姿监测系统</vt:lpstr>
      <vt:lpstr>系统设计</vt:lpstr>
      <vt:lpstr>设备端：数据采集</vt:lpstr>
      <vt:lpstr>设备端：数据处理与数据传输</vt:lpstr>
      <vt:lpstr>设备端：硬件实物</vt:lpstr>
      <vt:lpstr>客户端：坐姿监测算法</vt:lpstr>
      <vt:lpstr>客户端：坐姿监测算法</vt:lpstr>
      <vt:lpstr>客户端：小程序（蓝牙连接+个人中心）</vt:lpstr>
      <vt:lpstr>客户端：小程序（错误坐姿实时监测提醒功能）</vt:lpstr>
      <vt:lpstr>客户端：小程序（自定义久坐提醒功能）</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小肺宝 ——基于蓝牙的便携式肺功能监测系统</dc:title>
  <dc:creator>1433567533@qq.com</dc:creator>
  <cp:lastModifiedBy>宋军号</cp:lastModifiedBy>
  <cp:revision>100</cp:revision>
  <dcterms:created xsi:type="dcterms:W3CDTF">2023-07-25T04:48:28Z</dcterms:created>
  <dcterms:modified xsi:type="dcterms:W3CDTF">2024-08-12T12:01:39Z</dcterms:modified>
</cp:coreProperties>
</file>